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70" r:id="rId5"/>
    <p:sldId id="276" r:id="rId6"/>
    <p:sldId id="277" r:id="rId7"/>
    <p:sldId id="259" r:id="rId8"/>
    <p:sldId id="283" r:id="rId9"/>
    <p:sldId id="258" r:id="rId10"/>
    <p:sldId id="260" r:id="rId11"/>
    <p:sldId id="261" r:id="rId12"/>
    <p:sldId id="263" r:id="rId13"/>
    <p:sldId id="265" r:id="rId14"/>
    <p:sldId id="266" r:id="rId15"/>
    <p:sldId id="267" r:id="rId16"/>
    <p:sldId id="268" r:id="rId17"/>
    <p:sldId id="271" r:id="rId18"/>
    <p:sldId id="275" r:id="rId19"/>
    <p:sldId id="272" r:id="rId20"/>
    <p:sldId id="273" r:id="rId21"/>
    <p:sldId id="274" r:id="rId22"/>
    <p:sldId id="285" r:id="rId23"/>
    <p:sldId id="269" r:id="rId24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0" autoAdjust="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433F-31B6-460A-B532-E78EA7D1ADAF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B0BC-4BC0-49FA-8D05-B6C2930FC9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433F-31B6-460A-B532-E78EA7D1ADAF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B0BC-4BC0-49FA-8D05-B6C2930FC9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433F-31B6-460A-B532-E78EA7D1ADAF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B0BC-4BC0-49FA-8D05-B6C2930FC98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433F-31B6-460A-B532-E78EA7D1ADAF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B0BC-4BC0-49FA-8D05-B6C2930FC9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433F-31B6-460A-B532-E78EA7D1ADAF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B0BC-4BC0-49FA-8D05-B6C2930FC9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433F-31B6-460A-B532-E78EA7D1ADAF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B0BC-4BC0-49FA-8D05-B6C2930FC9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433F-31B6-460A-B532-E78EA7D1ADAF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B0BC-4BC0-49FA-8D05-B6C2930FC9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433F-31B6-460A-B532-E78EA7D1ADAF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B0BC-4BC0-49FA-8D05-B6C2930FC9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433F-31B6-460A-B532-E78EA7D1ADAF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B0BC-4BC0-49FA-8D05-B6C2930FC98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433F-31B6-460A-B532-E78EA7D1ADAF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B0BC-4BC0-49FA-8D05-B6C2930FC9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C433F-31B6-460A-B532-E78EA7D1ADAF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2B0BC-4BC0-49FA-8D05-B6C2930FC9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38C433F-31B6-460A-B532-E78EA7D1ADAF}" type="datetimeFigureOut">
              <a:rPr lang="zh-TW" altLang="en-US" smtClean="0"/>
              <a:t>2023/8/21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EB2B0BC-4BC0-49FA-8D05-B6C2930FC9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Autofit/>
          </a:bodyPr>
          <a:lstStyle/>
          <a:p>
            <a:r>
              <a:rPr lang="zh-TW" altLang="en-US" sz="9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海青工商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27584" y="2780928"/>
            <a:ext cx="7992888" cy="2664296"/>
          </a:xfrm>
        </p:spPr>
        <p:txBody>
          <a:bodyPr>
            <a:noAutofit/>
          </a:bodyPr>
          <a:lstStyle/>
          <a:p>
            <a:r>
              <a:rPr lang="en-US" altLang="zh-TW" sz="8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112</a:t>
            </a:r>
            <a:r>
              <a:rPr lang="zh-TW" altLang="en-US" sz="8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學年度上學期</a:t>
            </a:r>
            <a:endParaRPr lang="en-US" altLang="zh-TW" sz="80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8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社團選社說明</a:t>
            </a:r>
          </a:p>
        </p:txBody>
      </p:sp>
    </p:spTree>
    <p:extLst>
      <p:ext uri="{BB962C8B-B14F-4D97-AF65-F5344CB8AC3E}">
        <p14:creationId xmlns:p14="http://schemas.microsoft.com/office/powerpoint/2010/main" val="36742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9155360" cy="1551120"/>
          </a:xfrm>
        </p:spPr>
        <p:txBody>
          <a:bodyPr>
            <a:noAutofit/>
          </a:bodyPr>
          <a:lstStyle/>
          <a:p>
            <a:pPr algn="l"/>
            <a:r>
              <a:rPr lang="en-US" altLang="zh-TW" sz="4000" b="1" dirty="0">
                <a:solidFill>
                  <a:srgbClr val="7030A0"/>
                </a:solidFill>
              </a:rPr>
              <a:t>2. </a:t>
            </a:r>
            <a:r>
              <a:rPr lang="zh-TW" altLang="en-US" sz="4000" b="1" dirty="0" smtClean="0">
                <a:solidFill>
                  <a:srgbClr val="7030A0"/>
                </a:solidFill>
              </a:rPr>
              <a:t>點選</a:t>
            </a:r>
            <a:r>
              <a:rPr lang="en-US" altLang="zh-TW" sz="4000" b="1" dirty="0" smtClean="0">
                <a:solidFill>
                  <a:srgbClr val="7030A0"/>
                </a:solidFill>
              </a:rPr>
              <a:t>-</a:t>
            </a:r>
            <a:r>
              <a:rPr lang="zh-TW" altLang="en-US" sz="4000" b="1" dirty="0" smtClean="0">
                <a:solidFill>
                  <a:srgbClr val="7030A0"/>
                </a:solidFill>
              </a:rPr>
              <a:t>線上選社</a:t>
            </a:r>
            <a:r>
              <a:rPr lang="en-US" altLang="zh-TW" sz="4000" b="1" dirty="0" smtClean="0">
                <a:solidFill>
                  <a:srgbClr val="7030A0"/>
                </a:solidFill>
              </a:rPr>
              <a:t/>
            </a:r>
            <a:br>
              <a:rPr lang="en-US" altLang="zh-TW" sz="4000" b="1" dirty="0" smtClean="0">
                <a:solidFill>
                  <a:srgbClr val="7030A0"/>
                </a:solidFill>
              </a:rPr>
            </a:br>
            <a:r>
              <a:rPr lang="en-US" altLang="zh-TW" sz="4000" b="1" dirty="0" smtClean="0">
                <a:solidFill>
                  <a:srgbClr val="7030A0"/>
                </a:solidFill>
              </a:rPr>
              <a:t>-</a:t>
            </a:r>
            <a:r>
              <a:rPr lang="zh-TW" altLang="en-US" sz="4000" b="1" dirty="0" smtClean="0">
                <a:solidFill>
                  <a:srgbClr val="7030A0"/>
                </a:solidFill>
              </a:rPr>
              <a:t>進入</a:t>
            </a:r>
            <a:r>
              <a:rPr lang="zh-TW" altLang="en-US" sz="4000" b="1" dirty="0" smtClean="0">
                <a:solidFill>
                  <a:srgbClr val="7030A0"/>
                </a:solidFill>
              </a:rPr>
              <a:t>高雄市</a:t>
            </a:r>
            <a:r>
              <a:rPr lang="zh-TW" altLang="en-US" sz="4000" b="1" dirty="0">
                <a:solidFill>
                  <a:srgbClr val="7030A0"/>
                </a:solidFill>
              </a:rPr>
              <a:t>高級中等學校校務行政系統</a:t>
            </a:r>
            <a:r>
              <a:rPr lang="zh-TW" altLang="en-US" sz="4000" dirty="0">
                <a:solidFill>
                  <a:srgbClr val="7030A0"/>
                </a:solidFill>
              </a:rPr>
              <a:t/>
            </a:r>
            <a:br>
              <a:rPr lang="zh-TW" altLang="en-US" sz="4000" dirty="0">
                <a:solidFill>
                  <a:srgbClr val="7030A0"/>
                </a:solidFill>
              </a:rPr>
            </a:br>
            <a:endParaRPr lang="zh-TW" altLang="en-US" sz="4000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6443980" y="8823960"/>
            <a:ext cx="88011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789" y="1889448"/>
            <a:ext cx="464579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8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-md1\Downloads\222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9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-md1\Downloads\444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0" y="219284"/>
            <a:ext cx="8769717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83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-md1\Downloads\777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9919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2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-md1\Downloads\88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17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-md1\Downloads\999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5" y="188640"/>
            <a:ext cx="8922601" cy="648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18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-md1\Downloads\121212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62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-1836712" y="188640"/>
            <a:ext cx="7776864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8000" b="1" dirty="0">
                <a:solidFill>
                  <a:srgbClr val="FF0000"/>
                </a:solidFill>
              </a:rPr>
              <a:t>加退選</a:t>
            </a:r>
          </a:p>
        </p:txBody>
      </p:sp>
      <p:sp>
        <p:nvSpPr>
          <p:cNvPr id="3" name="內容版面配置區 1"/>
          <p:cNvSpPr txBox="1">
            <a:spLocks/>
          </p:cNvSpPr>
          <p:nvPr/>
        </p:nvSpPr>
        <p:spPr>
          <a:xfrm>
            <a:off x="251520" y="1340768"/>
            <a:ext cx="7920880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7600" b="1" dirty="0">
                <a:solidFill>
                  <a:srgbClr val="7030A0"/>
                </a:solidFill>
              </a:rPr>
              <a:t>第一階段：</a:t>
            </a:r>
            <a:endParaRPr lang="en-US" altLang="zh-TW" sz="176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TW" altLang="en-US" sz="8000" b="1" dirty="0">
                <a:solidFill>
                  <a:srgbClr val="7030A0"/>
                </a:solidFill>
              </a:rPr>
              <a:t>欲換社的同學請填寫「換社申請單」</a:t>
            </a: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TW" altLang="en-US" sz="8000" b="1" dirty="0">
                <a:solidFill>
                  <a:srgbClr val="7030A0"/>
                </a:solidFill>
              </a:rPr>
              <a:t>並於</a:t>
            </a:r>
            <a:r>
              <a:rPr lang="en-US" altLang="zh-TW" sz="8000" b="1" dirty="0">
                <a:solidFill>
                  <a:srgbClr val="7030A0"/>
                </a:solidFill>
                <a:highlight>
                  <a:srgbClr val="FFFF00"/>
                </a:highlight>
              </a:rPr>
              <a:t>9/21(</a:t>
            </a:r>
            <a:r>
              <a:rPr lang="zh-TW" altLang="en-US" sz="8000" b="1" dirty="0">
                <a:solidFill>
                  <a:srgbClr val="7030A0"/>
                </a:solidFill>
                <a:highlight>
                  <a:srgbClr val="FFFF00"/>
                </a:highlight>
              </a:rPr>
              <a:t>四</a:t>
            </a:r>
            <a:r>
              <a:rPr lang="en-US" altLang="zh-TW" sz="8000" b="1" dirty="0">
                <a:solidFill>
                  <a:srgbClr val="7030A0"/>
                </a:solidFill>
                <a:highlight>
                  <a:srgbClr val="FFFF00"/>
                </a:highlight>
              </a:rPr>
              <a:t>)~9/22(</a:t>
            </a:r>
            <a:r>
              <a:rPr lang="zh-TW" altLang="en-US" sz="8000" b="1" dirty="0">
                <a:solidFill>
                  <a:srgbClr val="7030A0"/>
                </a:solidFill>
                <a:highlight>
                  <a:srgbClr val="FFFF00"/>
                </a:highlight>
              </a:rPr>
              <a:t>五</a:t>
            </a:r>
            <a:r>
              <a:rPr lang="en-US" altLang="zh-TW" sz="8000" b="1" dirty="0">
                <a:solidFill>
                  <a:srgbClr val="7030A0"/>
                </a:solidFill>
                <a:highlight>
                  <a:srgbClr val="FFFF00"/>
                </a:highlight>
              </a:rPr>
              <a:t>)</a:t>
            </a:r>
            <a:r>
              <a:rPr lang="zh-TW" altLang="en-US" sz="8000" b="1" dirty="0">
                <a:solidFill>
                  <a:srgbClr val="7030A0"/>
                </a:solidFill>
              </a:rPr>
              <a:t>提交至學務處活動組</a:t>
            </a: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TW" sz="8000" b="1" dirty="0">
                <a:solidFill>
                  <a:srgbClr val="7030A0"/>
                </a:solidFill>
              </a:rPr>
              <a:t>(</a:t>
            </a:r>
            <a:r>
              <a:rPr lang="zh-TW" altLang="en-US" sz="8000" b="1" dirty="0">
                <a:solidFill>
                  <a:srgbClr val="7030A0"/>
                </a:solidFill>
              </a:rPr>
              <a:t>逾時不受理申請</a:t>
            </a:r>
            <a:r>
              <a:rPr lang="en-US" altLang="zh-TW" sz="8000" b="1" dirty="0">
                <a:solidFill>
                  <a:srgbClr val="7030A0"/>
                </a:solidFill>
              </a:rPr>
              <a:t>) </a:t>
            </a:r>
            <a:r>
              <a:rPr lang="zh-TW" altLang="en-US" sz="8000" b="1" dirty="0">
                <a:solidFill>
                  <a:srgbClr val="7030A0"/>
                </a:solidFill>
              </a:rPr>
              <a:t>。</a:t>
            </a: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TW" sz="8000" b="1" dirty="0">
                <a:solidFill>
                  <a:srgbClr val="7030A0"/>
                </a:solidFill>
              </a:rPr>
              <a:t>※</a:t>
            </a:r>
            <a:r>
              <a:rPr lang="zh-TW" altLang="en-US" sz="8000" b="1" dirty="0">
                <a:solidFill>
                  <a:srgbClr val="7030A0"/>
                </a:solidFill>
              </a:rPr>
              <a:t>限提交一次，重複提交者不受理申請，提交後不受理修改申請單。</a:t>
            </a: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9"/>
          <a:stretch/>
        </p:blipFill>
        <p:spPr bwMode="auto">
          <a:xfrm>
            <a:off x="627187" y="3789040"/>
            <a:ext cx="808354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345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-1260648" y="404664"/>
            <a:ext cx="6192688" cy="12601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8000" b="1" dirty="0">
                <a:solidFill>
                  <a:srgbClr val="FF0000"/>
                </a:solidFill>
              </a:rPr>
              <a:t>加退選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9"/>
          <a:stretch/>
        </p:blipFill>
        <p:spPr bwMode="auto">
          <a:xfrm>
            <a:off x="3623529" y="325636"/>
            <a:ext cx="552047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-9584" r="-1259" b="28734"/>
          <a:stretch/>
        </p:blipFill>
        <p:spPr>
          <a:xfrm>
            <a:off x="395536" y="1712960"/>
            <a:ext cx="4104456" cy="442456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7777"/>
          <a:stretch/>
        </p:blipFill>
        <p:spPr>
          <a:xfrm>
            <a:off x="4644008" y="2564904"/>
            <a:ext cx="3672408" cy="40725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504" y="1188432"/>
            <a:ext cx="78306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rgbClr val="7030A0"/>
                </a:solidFill>
              </a:rPr>
              <a:t>第一階段：</a:t>
            </a:r>
            <a:endParaRPr lang="en-US" altLang="zh-TW" sz="6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03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-1692696" y="404664"/>
            <a:ext cx="7776864" cy="18722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8000" b="1" dirty="0">
                <a:solidFill>
                  <a:srgbClr val="FF0000"/>
                </a:solidFill>
              </a:rPr>
              <a:t>加退選</a:t>
            </a:r>
          </a:p>
        </p:txBody>
      </p:sp>
      <p:sp>
        <p:nvSpPr>
          <p:cNvPr id="3" name="內容版面配置區 1"/>
          <p:cNvSpPr txBox="1">
            <a:spLocks/>
          </p:cNvSpPr>
          <p:nvPr/>
        </p:nvSpPr>
        <p:spPr>
          <a:xfrm>
            <a:off x="107504" y="2060848"/>
            <a:ext cx="8928992" cy="403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5200" b="1" dirty="0">
                <a:solidFill>
                  <a:srgbClr val="7030A0"/>
                </a:solidFill>
              </a:rPr>
              <a:t>第二階段：</a:t>
            </a:r>
            <a:endParaRPr lang="en-US" altLang="zh-TW" sz="152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8000" b="1" dirty="0">
                <a:solidFill>
                  <a:srgbClr val="7030A0"/>
                </a:solidFill>
              </a:rPr>
              <a:t>9/25(</a:t>
            </a:r>
            <a:r>
              <a:rPr lang="zh-TW" altLang="en-US" sz="8000" b="1" dirty="0">
                <a:solidFill>
                  <a:srgbClr val="7030A0"/>
                </a:solidFill>
              </a:rPr>
              <a:t>一</a:t>
            </a:r>
            <a:r>
              <a:rPr lang="en-US" altLang="zh-TW" sz="8000" b="1" dirty="0">
                <a:solidFill>
                  <a:srgbClr val="7030A0"/>
                </a:solidFill>
              </a:rPr>
              <a:t>)</a:t>
            </a:r>
            <a:r>
              <a:rPr lang="zh-TW" altLang="en-US" sz="8000" b="1" dirty="0">
                <a:solidFill>
                  <a:srgbClr val="7030A0"/>
                </a:solidFill>
              </a:rPr>
              <a:t>於學務處外公佈欄公告各社團缺額及欲換社學生名單。</a:t>
            </a:r>
            <a:endParaRPr lang="en-US" altLang="zh-TW" sz="80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8000" b="1" dirty="0">
                <a:solidFill>
                  <a:srgbClr val="7030A0"/>
                </a:solidFill>
                <a:highlight>
                  <a:srgbClr val="FFFF00"/>
                </a:highlight>
              </a:rPr>
              <a:t>9/26(</a:t>
            </a:r>
            <a:r>
              <a:rPr lang="zh-TW" altLang="en-US" sz="8000" b="1" dirty="0">
                <a:solidFill>
                  <a:srgbClr val="7030A0"/>
                </a:solidFill>
                <a:highlight>
                  <a:srgbClr val="FFFF00"/>
                </a:highlight>
              </a:rPr>
              <a:t>二</a:t>
            </a:r>
            <a:r>
              <a:rPr lang="en-US" altLang="zh-TW" sz="8000" b="1" dirty="0">
                <a:solidFill>
                  <a:srgbClr val="7030A0"/>
                </a:solidFill>
                <a:highlight>
                  <a:srgbClr val="FFFF00"/>
                </a:highlight>
              </a:rPr>
              <a:t>)~9/28(</a:t>
            </a:r>
            <a:r>
              <a:rPr lang="zh-TW" altLang="en-US" sz="8000" b="1" dirty="0">
                <a:solidFill>
                  <a:srgbClr val="7030A0"/>
                </a:solidFill>
                <a:highlight>
                  <a:srgbClr val="FFFF00"/>
                </a:highlight>
              </a:rPr>
              <a:t>四</a:t>
            </a:r>
            <a:r>
              <a:rPr lang="en-US" altLang="zh-TW" sz="8000" b="1" dirty="0">
                <a:solidFill>
                  <a:srgbClr val="7030A0"/>
                </a:solidFill>
                <a:highlight>
                  <a:srgbClr val="FFFF00"/>
                </a:highlight>
              </a:rPr>
              <a:t>)</a:t>
            </a:r>
            <a:r>
              <a:rPr lang="zh-TW" altLang="en-US" sz="8000" b="1" dirty="0">
                <a:solidFill>
                  <a:srgbClr val="7030A0"/>
                </a:solidFill>
              </a:rPr>
              <a:t>填寫「社團人工改社申請書」，</a:t>
            </a: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TW" altLang="en-US" sz="8000" b="1" dirty="0">
                <a:solidFill>
                  <a:srgbClr val="7030A0"/>
                </a:solidFill>
              </a:rPr>
              <a:t>並於</a:t>
            </a:r>
            <a:r>
              <a:rPr lang="en-US" altLang="zh-TW" sz="8000" b="1" dirty="0">
                <a:solidFill>
                  <a:srgbClr val="7030A0"/>
                </a:solidFill>
              </a:rPr>
              <a:t>9/28 (</a:t>
            </a:r>
            <a:r>
              <a:rPr lang="zh-TW" altLang="en-US" sz="8000" b="1" dirty="0">
                <a:solidFill>
                  <a:srgbClr val="7030A0"/>
                </a:solidFill>
              </a:rPr>
              <a:t>五</a:t>
            </a:r>
            <a:r>
              <a:rPr lang="en-US" altLang="zh-TW" sz="8000" b="1" dirty="0">
                <a:solidFill>
                  <a:srgbClr val="7030A0"/>
                </a:solidFill>
              </a:rPr>
              <a:t>)17:30</a:t>
            </a:r>
            <a:r>
              <a:rPr lang="zh-TW" altLang="en-US" sz="8000" b="1" dirty="0">
                <a:solidFill>
                  <a:srgbClr val="7030A0"/>
                </a:solidFill>
              </a:rPr>
              <a:t>前提交至活動組</a:t>
            </a: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altLang="zh-TW" sz="8000" b="1" dirty="0">
                <a:solidFill>
                  <a:srgbClr val="7030A0"/>
                </a:solidFill>
              </a:rPr>
              <a:t>(</a:t>
            </a:r>
            <a:r>
              <a:rPr lang="zh-TW" altLang="en-US" sz="8000" b="1" dirty="0">
                <a:solidFill>
                  <a:srgbClr val="7030A0"/>
                </a:solidFill>
              </a:rPr>
              <a:t>逾時不受理申請</a:t>
            </a:r>
            <a:r>
              <a:rPr lang="en-US" altLang="zh-TW" sz="8000" b="1" dirty="0">
                <a:solidFill>
                  <a:srgbClr val="7030A0"/>
                </a:solidFill>
              </a:rPr>
              <a:t>)</a:t>
            </a:r>
            <a:r>
              <a:rPr lang="zh-TW" altLang="en-US" sz="8000" b="1" dirty="0">
                <a:solidFill>
                  <a:srgbClr val="7030A0"/>
                </a:solidFill>
              </a:rPr>
              <a:t>。</a:t>
            </a: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4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568952" cy="4896544"/>
          </a:xfrm>
        </p:spPr>
        <p:txBody>
          <a:bodyPr>
            <a:noAutofit/>
          </a:bodyPr>
          <a:lstStyle/>
          <a:p>
            <a:pPr algn="l"/>
            <a:r>
              <a:rPr lang="zh-TW" altLang="en-US" sz="6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訓育組長</a:t>
            </a:r>
            <a:r>
              <a:rPr lang="en-US" altLang="zh-TW" sz="6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8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80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龔莉華老師</a:t>
            </a:r>
            <a:endParaRPr lang="en-US" altLang="zh-TW" sz="8000" b="1" u="sng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6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活動組長</a:t>
            </a:r>
            <a:r>
              <a:rPr lang="en-US" altLang="zh-TW" sz="66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zh-TW" altLang="en-US" sz="80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sz="80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陳思吟老師</a:t>
            </a:r>
            <a:endParaRPr lang="en-US" altLang="zh-TW" sz="8000" b="1" u="sng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396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1"/>
          <p:cNvSpPr txBox="1">
            <a:spLocks/>
          </p:cNvSpPr>
          <p:nvPr/>
        </p:nvSpPr>
        <p:spPr>
          <a:xfrm>
            <a:off x="455762" y="404664"/>
            <a:ext cx="9138517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17600" b="1" dirty="0">
                <a:solidFill>
                  <a:srgbClr val="7030A0"/>
                </a:solidFill>
              </a:rPr>
              <a:t>第二階段：</a:t>
            </a:r>
            <a:endParaRPr lang="en-US" altLang="zh-TW" sz="176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3"/>
            <a:ext cx="6480720" cy="53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543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547664" y="2204864"/>
            <a:ext cx="7272808" cy="3450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8000" b="1" dirty="0">
                <a:solidFill>
                  <a:srgbClr val="7030A0"/>
                </a:solidFill>
              </a:rPr>
              <a:t>最終選社結果</a:t>
            </a: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TW" altLang="en-US" sz="8000" b="1" dirty="0">
                <a:solidFill>
                  <a:srgbClr val="7030A0"/>
                </a:solidFill>
              </a:rPr>
              <a:t>訂於</a:t>
            </a:r>
            <a:r>
              <a:rPr lang="en-US" altLang="zh-TW" sz="8000" b="1" dirty="0">
                <a:solidFill>
                  <a:srgbClr val="7030A0"/>
                </a:solidFill>
              </a:rPr>
              <a:t>10/2(</a:t>
            </a:r>
            <a:r>
              <a:rPr lang="zh-TW" altLang="en-US" sz="8000" b="1" dirty="0">
                <a:solidFill>
                  <a:srgbClr val="7030A0"/>
                </a:solidFill>
              </a:rPr>
              <a:t>一</a:t>
            </a:r>
            <a:r>
              <a:rPr lang="en-US" altLang="zh-TW" sz="8000" b="1" dirty="0">
                <a:solidFill>
                  <a:srgbClr val="7030A0"/>
                </a:solidFill>
              </a:rPr>
              <a:t>)</a:t>
            </a:r>
          </a:p>
          <a:p>
            <a:pPr marL="0" indent="0">
              <a:buNone/>
            </a:pPr>
            <a:r>
              <a:rPr lang="zh-TW" altLang="en-US" sz="8000" b="1" dirty="0">
                <a:solidFill>
                  <a:srgbClr val="7030A0"/>
                </a:solidFill>
              </a:rPr>
              <a:t>中午</a:t>
            </a:r>
            <a:r>
              <a:rPr lang="en-US" altLang="zh-TW" sz="8000" b="1" dirty="0">
                <a:solidFill>
                  <a:srgbClr val="7030A0"/>
                </a:solidFill>
              </a:rPr>
              <a:t>12:00</a:t>
            </a:r>
            <a:r>
              <a:rPr lang="zh-TW" altLang="en-US" sz="8000" b="1" dirty="0">
                <a:solidFill>
                  <a:srgbClr val="7030A0"/>
                </a:solidFill>
              </a:rPr>
              <a:t>公布</a:t>
            </a:r>
          </a:p>
        </p:txBody>
      </p:sp>
    </p:spTree>
    <p:extLst>
      <p:ext uri="{BB962C8B-B14F-4D97-AF65-F5344CB8AC3E}">
        <p14:creationId xmlns:p14="http://schemas.microsoft.com/office/powerpoint/2010/main" val="71932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11560" y="1988840"/>
            <a:ext cx="8280920" cy="34506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sz="8000" b="1" dirty="0">
                <a:solidFill>
                  <a:srgbClr val="7030A0"/>
                </a:solidFill>
              </a:rPr>
              <a:t>選社最終結果公佈，直到</a:t>
            </a:r>
            <a:r>
              <a:rPr lang="en-US" altLang="zh-TW" sz="8000" b="1" dirty="0">
                <a:solidFill>
                  <a:srgbClr val="7030A0"/>
                </a:solidFill>
              </a:rPr>
              <a:t>113</a:t>
            </a:r>
            <a:r>
              <a:rPr lang="zh-TW" altLang="en-US" sz="8000" b="1" dirty="0">
                <a:solidFill>
                  <a:srgbClr val="7030A0"/>
                </a:solidFill>
              </a:rPr>
              <a:t>學年前，</a:t>
            </a: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zh-TW" altLang="en-US" sz="8000" b="1" dirty="0">
                <a:solidFill>
                  <a:srgbClr val="7030A0"/>
                </a:solidFill>
              </a:rPr>
              <a:t>皆不可要求更換社團。</a:t>
            </a:r>
          </a:p>
          <a:p>
            <a:pPr marL="0" indent="0">
              <a:buNone/>
            </a:pPr>
            <a:endParaRPr lang="zh-TW" altLang="en-US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49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55576" y="2348880"/>
            <a:ext cx="7920879" cy="34506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zh-TW" altLang="en-US" sz="8000" b="1" u="sng" dirty="0">
                <a:solidFill>
                  <a:srgbClr val="7030A0"/>
                </a:solidFill>
              </a:rPr>
              <a:t>社團選社說明結束</a:t>
            </a:r>
            <a:endParaRPr lang="en-US" altLang="zh-TW" sz="8000" b="1" u="sng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zh-TW" altLang="en-US" sz="8000" b="1" u="sng" dirty="0">
                <a:solidFill>
                  <a:srgbClr val="7030A0"/>
                </a:solidFill>
              </a:rPr>
              <a:t>謝謝</a:t>
            </a:r>
          </a:p>
        </p:txBody>
      </p:sp>
    </p:spTree>
    <p:extLst>
      <p:ext uri="{BB962C8B-B14F-4D97-AF65-F5344CB8AC3E}">
        <p14:creationId xmlns:p14="http://schemas.microsoft.com/office/powerpoint/2010/main" val="3551456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55446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zh-TW" sz="3200" b="1" dirty="0"/>
              <a:t>海青工商</a:t>
            </a:r>
            <a:r>
              <a:rPr lang="en-US" altLang="zh-TW" sz="3200" b="1" dirty="0"/>
              <a:t>112</a:t>
            </a:r>
            <a:r>
              <a:rPr lang="zh-TW" altLang="zh-TW" sz="3200" b="1" dirty="0"/>
              <a:t>學年度第一學期選修社團實施要點</a:t>
            </a:r>
            <a:endParaRPr lang="zh-TW" altLang="zh-TW" sz="3200" dirty="0"/>
          </a:p>
          <a:p>
            <a:pPr marL="0" indent="0">
              <a:buNone/>
            </a:pPr>
            <a:r>
              <a:rPr lang="zh-TW" altLang="en-US" sz="3200" dirty="0"/>
              <a:t>電腦選社</a:t>
            </a:r>
            <a:r>
              <a:rPr lang="zh-TW" altLang="zh-TW" sz="3200" dirty="0"/>
              <a:t>相關注意事項如下：</a:t>
            </a:r>
          </a:p>
          <a:p>
            <a:pPr marL="0" indent="0">
              <a:buNone/>
            </a:pPr>
            <a:r>
              <a:rPr lang="en-US" altLang="zh-TW" sz="3200" dirty="0">
                <a:latin typeface="標楷體"/>
                <a:ea typeface="標楷體"/>
              </a:rPr>
              <a:t>Ⅰ</a:t>
            </a:r>
            <a:r>
              <a:rPr lang="zh-TW" altLang="en-US" sz="3200" dirty="0"/>
              <a:t>、</a:t>
            </a:r>
            <a:r>
              <a:rPr lang="zh-TW" altLang="zh-TW" sz="3200" b="1" dirty="0">
                <a:solidFill>
                  <a:srgbClr val="FF0000"/>
                </a:solidFill>
              </a:rPr>
              <a:t>高一、二年級</a:t>
            </a:r>
            <a:r>
              <a:rPr lang="zh-TW" altLang="zh-TW" sz="3200" dirty="0">
                <a:solidFill>
                  <a:srgbClr val="FF0000"/>
                </a:solidFill>
              </a:rPr>
              <a:t>同學一律參加社團</a:t>
            </a:r>
            <a:r>
              <a:rPr lang="zh-TW" altLang="en-US" sz="3200" dirty="0"/>
              <a:t>。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>
              <a:latin typeface="標楷體"/>
              <a:ea typeface="標楷體"/>
            </a:endParaRPr>
          </a:p>
          <a:p>
            <a:pPr marL="0" indent="0">
              <a:buNone/>
            </a:pPr>
            <a:r>
              <a:rPr lang="en-US" altLang="zh-TW" sz="3200" dirty="0">
                <a:latin typeface="標楷體"/>
                <a:ea typeface="標楷體"/>
              </a:rPr>
              <a:t>Ⅱ</a:t>
            </a:r>
            <a:r>
              <a:rPr lang="zh-TW" altLang="zh-TW" sz="3200" dirty="0"/>
              <a:t>、網路選社</a:t>
            </a:r>
            <a:r>
              <a:rPr lang="en-US" altLang="zh-TW" sz="3200" dirty="0"/>
              <a:t>:</a:t>
            </a:r>
          </a:p>
          <a:p>
            <a:pPr marL="0" indent="0">
              <a:buNone/>
            </a:pPr>
            <a:r>
              <a:rPr lang="zh-TW" altLang="zh-TW" sz="3200" b="1" u="sng" dirty="0">
                <a:solidFill>
                  <a:srgbClr val="FF0000"/>
                </a:solidFill>
              </a:rPr>
              <a:t>登錄</a:t>
            </a:r>
            <a:r>
              <a:rPr lang="zh-TW" altLang="en-US" sz="3200" b="1" u="sng" dirty="0">
                <a:solidFill>
                  <a:srgbClr val="FF0000"/>
                </a:solidFill>
              </a:rPr>
              <a:t>學校校務行政系統，</a:t>
            </a:r>
            <a:r>
              <a:rPr lang="zh-TW" altLang="zh-TW" sz="3200" dirty="0"/>
              <a:t>請依自己的喜好填寫</a:t>
            </a:r>
            <a:r>
              <a:rPr lang="en-US" altLang="zh-TW" sz="3200" b="1" u="sng" dirty="0"/>
              <a:t>6</a:t>
            </a:r>
            <a:r>
              <a:rPr lang="zh-TW" altLang="zh-TW" sz="3200" b="1" u="sng" dirty="0"/>
              <a:t>個</a:t>
            </a:r>
            <a:r>
              <a:rPr lang="zh-TW" altLang="zh-TW" sz="3200" dirty="0"/>
              <a:t>志願，</a:t>
            </a:r>
            <a:r>
              <a:rPr lang="en-US" altLang="zh-TW" sz="3200" dirty="0"/>
              <a:t>6</a:t>
            </a:r>
            <a:r>
              <a:rPr lang="zh-TW" altLang="zh-TW" sz="3200" dirty="0"/>
              <a:t>個志願均有可能進入，請務必認真填寫。</a:t>
            </a: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Ⅲ</a:t>
            </a:r>
            <a:r>
              <a:rPr lang="zh-TW" altLang="en-US" sz="3200" dirty="0"/>
              <a:t>、</a:t>
            </a:r>
            <a:r>
              <a:rPr lang="zh-TW" altLang="en-US" sz="3200" b="1" u="sng" dirty="0"/>
              <a:t>社團幹部</a:t>
            </a:r>
            <a:r>
              <a:rPr lang="zh-TW" altLang="en-US" sz="3200" dirty="0"/>
              <a:t>請勿上網選填社團。</a:t>
            </a:r>
            <a:endParaRPr lang="zh-TW" altLang="zh-TW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40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1"/>
          <p:cNvSpPr txBox="1">
            <a:spLocks/>
          </p:cNvSpPr>
          <p:nvPr/>
        </p:nvSpPr>
        <p:spPr>
          <a:xfrm>
            <a:off x="455762" y="404664"/>
            <a:ext cx="9138517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17600" b="1" dirty="0">
                <a:solidFill>
                  <a:srgbClr val="7030A0"/>
                </a:solidFill>
              </a:rPr>
              <a:t>112-1</a:t>
            </a:r>
            <a:r>
              <a:rPr lang="zh-TW" altLang="en-US" sz="17600" b="1" dirty="0">
                <a:solidFill>
                  <a:srgbClr val="7030A0"/>
                </a:solidFill>
              </a:rPr>
              <a:t>社團一覽表</a:t>
            </a:r>
            <a:endParaRPr lang="en-US" altLang="zh-TW" sz="176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623548"/>
              </p:ext>
            </p:extLst>
          </p:nvPr>
        </p:nvGraphicFramePr>
        <p:xfrm>
          <a:off x="455762" y="1389187"/>
          <a:ext cx="8424936" cy="53339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1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2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effectLst/>
                        </a:rPr>
                        <a:t>1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</a:rPr>
                        <a:t>桌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</a:rPr>
                        <a:t>球社</a:t>
                      </a:r>
                      <a:endParaRPr lang="zh-TW" sz="3600" b="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2</a:t>
                      </a:r>
                      <a:endParaRPr lang="zh-TW" sz="3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kern="100" dirty="0">
                          <a:effectLst/>
                        </a:rPr>
                        <a:t>籃</a:t>
                      </a:r>
                      <a:r>
                        <a:rPr lang="zh-TW" sz="3600" kern="100" dirty="0">
                          <a:effectLst/>
                        </a:rPr>
                        <a:t>球社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3</a:t>
                      </a:r>
                      <a:endParaRPr lang="zh-TW" sz="3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kern="100" dirty="0">
                          <a:effectLst/>
                        </a:rPr>
                        <a:t>排</a:t>
                      </a:r>
                      <a:r>
                        <a:rPr lang="zh-TW" sz="3600" kern="100" dirty="0">
                          <a:effectLst/>
                        </a:rPr>
                        <a:t>球社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4</a:t>
                      </a:r>
                      <a:endParaRPr lang="zh-TW" sz="3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kern="100" dirty="0">
                          <a:effectLst/>
                        </a:rPr>
                        <a:t>羽</a:t>
                      </a:r>
                      <a:r>
                        <a:rPr lang="zh-TW" sz="3600" kern="100" dirty="0">
                          <a:effectLst/>
                        </a:rPr>
                        <a:t>球社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5</a:t>
                      </a:r>
                      <a:endParaRPr lang="zh-TW" sz="3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kern="100" dirty="0">
                          <a:effectLst/>
                        </a:rPr>
                        <a:t>跆拳</a:t>
                      </a:r>
                      <a:r>
                        <a:rPr lang="zh-TW" sz="3600" kern="100" dirty="0">
                          <a:effectLst/>
                        </a:rPr>
                        <a:t>社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6</a:t>
                      </a:r>
                      <a:endParaRPr lang="zh-TW" sz="3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kern="100" dirty="0">
                          <a:effectLst/>
                        </a:rPr>
                        <a:t>撞球</a:t>
                      </a:r>
                      <a:r>
                        <a:rPr lang="zh-TW" sz="3600" kern="100" dirty="0">
                          <a:effectLst/>
                        </a:rPr>
                        <a:t>社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7</a:t>
                      </a:r>
                      <a:endParaRPr lang="zh-TW" sz="3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kern="100" dirty="0">
                          <a:effectLst/>
                        </a:rPr>
                        <a:t>熱舞</a:t>
                      </a:r>
                      <a:r>
                        <a:rPr lang="zh-TW" sz="3600" kern="100" dirty="0">
                          <a:effectLst/>
                        </a:rPr>
                        <a:t>社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2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8</a:t>
                      </a:r>
                      <a:endParaRPr lang="zh-TW" sz="3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kern="0" dirty="0">
                          <a:effectLst/>
                        </a:rPr>
                        <a:t>鬥牛社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26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00">
                          <a:effectLst/>
                        </a:rPr>
                        <a:t>9</a:t>
                      </a:r>
                      <a:endParaRPr lang="zh-TW" sz="36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kern="0" dirty="0">
                          <a:effectLst/>
                        </a:rPr>
                        <a:t>柔道社</a:t>
                      </a:r>
                      <a:endParaRPr lang="zh-TW" sz="36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9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1"/>
          <p:cNvSpPr txBox="1">
            <a:spLocks/>
          </p:cNvSpPr>
          <p:nvPr/>
        </p:nvSpPr>
        <p:spPr>
          <a:xfrm>
            <a:off x="455762" y="404664"/>
            <a:ext cx="9138517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17600" b="1" dirty="0">
                <a:solidFill>
                  <a:srgbClr val="7030A0"/>
                </a:solidFill>
              </a:rPr>
              <a:t>112-1</a:t>
            </a:r>
            <a:r>
              <a:rPr lang="zh-TW" altLang="en-US" sz="17600" b="1" dirty="0">
                <a:solidFill>
                  <a:srgbClr val="7030A0"/>
                </a:solidFill>
              </a:rPr>
              <a:t>社團一覽表</a:t>
            </a:r>
            <a:endParaRPr lang="en-US" altLang="zh-TW" sz="176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861411"/>
              </p:ext>
            </p:extLst>
          </p:nvPr>
        </p:nvGraphicFramePr>
        <p:xfrm>
          <a:off x="179512" y="1412776"/>
          <a:ext cx="8964488" cy="5400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3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1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US" altLang="zh-TW" sz="3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TW" sz="3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吉他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TW" sz="3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烏克麗麗彈唱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zh-TW" sz="3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管樂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  <a:r>
                        <a:rPr lang="en-US" alt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木管組</a:t>
                      </a:r>
                      <a:r>
                        <a:rPr lang="en-US" alt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3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zh-TW" sz="36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管樂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  <a:r>
                        <a:rPr lang="en-US" alt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銅管、打擊組</a:t>
                      </a:r>
                      <a:r>
                        <a:rPr lang="en-US" alt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3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zh-TW" sz="36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美食研究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zh-TW" sz="36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熱音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zh-TW" sz="36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汪汪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zh-TW" sz="36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小說研究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zh-TW" sz="36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童軍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5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1"/>
          <p:cNvSpPr txBox="1">
            <a:spLocks/>
          </p:cNvSpPr>
          <p:nvPr/>
        </p:nvSpPr>
        <p:spPr>
          <a:xfrm>
            <a:off x="455762" y="404664"/>
            <a:ext cx="9138517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sz="17600" b="1" dirty="0">
                <a:solidFill>
                  <a:srgbClr val="7030A0"/>
                </a:solidFill>
              </a:rPr>
              <a:t>112-1</a:t>
            </a:r>
            <a:r>
              <a:rPr lang="zh-TW" altLang="en-US" sz="17600" b="1" dirty="0">
                <a:solidFill>
                  <a:srgbClr val="7030A0"/>
                </a:solidFill>
              </a:rPr>
              <a:t>社團一覽表</a:t>
            </a:r>
            <a:endParaRPr lang="en-US" altLang="zh-TW" sz="176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altLang="zh-TW" sz="80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956845"/>
              </p:ext>
            </p:extLst>
          </p:nvPr>
        </p:nvGraphicFramePr>
        <p:xfrm>
          <a:off x="107504" y="1241370"/>
          <a:ext cx="8892480" cy="5616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81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1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0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zh-TW" sz="36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康輔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zh-TW" sz="36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反毒志工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zh-TW" sz="36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陶藝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zh-TW" sz="36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造型氣球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zh-TW" sz="36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ACG</a:t>
                      </a: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同人研究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zh-TW" sz="36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漫畫技法研究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zh-TW" sz="36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劍玉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lang="zh-TW" sz="36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集郵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0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3600" b="0" kern="1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zh-TW" sz="3600" b="0" kern="1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野球文化推廣研究</a:t>
                      </a:r>
                      <a:r>
                        <a:rPr lang="zh-TW" sz="36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7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787923"/>
              </p:ext>
            </p:extLst>
          </p:nvPr>
        </p:nvGraphicFramePr>
        <p:xfrm>
          <a:off x="35496" y="116632"/>
          <a:ext cx="9001000" cy="64807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0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4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95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853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0" dirty="0">
                          <a:effectLst/>
                        </a:rPr>
                        <a:t>流</a:t>
                      </a:r>
                      <a:r>
                        <a:rPr lang="en-US" sz="2400" kern="0" dirty="0">
                          <a:effectLst/>
                        </a:rPr>
                        <a:t>    </a:t>
                      </a:r>
                      <a:r>
                        <a:rPr lang="zh-TW" sz="2400" kern="0" dirty="0">
                          <a:effectLst/>
                        </a:rPr>
                        <a:t>程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0" dirty="0">
                          <a:effectLst/>
                        </a:rPr>
                        <a:t>時</a:t>
                      </a:r>
                      <a:r>
                        <a:rPr lang="en-US" sz="2400" kern="0" dirty="0">
                          <a:effectLst/>
                        </a:rPr>
                        <a:t>      </a:t>
                      </a:r>
                      <a:r>
                        <a:rPr lang="zh-TW" sz="2400" kern="0" dirty="0">
                          <a:effectLst/>
                        </a:rPr>
                        <a:t>間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0" dirty="0">
                          <a:effectLst/>
                        </a:rPr>
                        <a:t>說</a:t>
                      </a:r>
                      <a:r>
                        <a:rPr lang="en-US" sz="2400" kern="0" dirty="0">
                          <a:effectLst/>
                        </a:rPr>
                        <a:t>       </a:t>
                      </a:r>
                      <a:r>
                        <a:rPr lang="zh-TW" sz="2400" kern="0" dirty="0">
                          <a:effectLst/>
                        </a:rPr>
                        <a:t>明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3753">
                <a:tc>
                  <a:txBody>
                    <a:bodyPr/>
                    <a:lstStyle/>
                    <a:p>
                      <a:pPr marL="1270" algn="l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0" dirty="0">
                          <a:effectLst/>
                        </a:rPr>
                        <a:t>同學選填</a:t>
                      </a:r>
                      <a:endParaRPr lang="en-US" altLang="zh-TW" sz="2400" kern="0" dirty="0">
                        <a:effectLst/>
                      </a:endParaRPr>
                    </a:p>
                    <a:p>
                      <a:pPr marL="1270" algn="l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0" dirty="0">
                          <a:effectLst/>
                        </a:rPr>
                        <a:t>志願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kern="0" dirty="0">
                          <a:effectLst/>
                        </a:rPr>
                        <a:t>11</a:t>
                      </a:r>
                      <a:r>
                        <a:rPr lang="en-US" altLang="zh-TW" sz="2800" b="1" kern="0" dirty="0">
                          <a:effectLst/>
                        </a:rPr>
                        <a:t>2</a:t>
                      </a:r>
                      <a:r>
                        <a:rPr lang="en-US" sz="2800" b="1" kern="0" dirty="0">
                          <a:effectLst/>
                        </a:rPr>
                        <a:t>/</a:t>
                      </a:r>
                      <a:r>
                        <a:rPr lang="en-US" altLang="zh-TW" sz="2800" b="1" kern="0" dirty="0">
                          <a:effectLst/>
                        </a:rPr>
                        <a:t>9</a:t>
                      </a:r>
                      <a:r>
                        <a:rPr lang="en-US" sz="2800" b="1" kern="0" dirty="0">
                          <a:effectLst/>
                        </a:rPr>
                        <a:t>/</a:t>
                      </a:r>
                      <a:r>
                        <a:rPr lang="en-US" altLang="zh-TW" sz="2800" b="1" kern="0" dirty="0">
                          <a:effectLst/>
                        </a:rPr>
                        <a:t>6</a:t>
                      </a:r>
                      <a:r>
                        <a:rPr lang="en-US" sz="2800" b="1" kern="0" dirty="0">
                          <a:effectLst/>
                        </a:rPr>
                        <a:t>(</a:t>
                      </a:r>
                      <a:r>
                        <a:rPr lang="zh-TW" altLang="en-US" sz="2800" b="1" kern="0" dirty="0">
                          <a:effectLst/>
                        </a:rPr>
                        <a:t>三</a:t>
                      </a:r>
                      <a:r>
                        <a:rPr lang="en-US" sz="2800" b="1" kern="0" dirty="0">
                          <a:effectLst/>
                        </a:rPr>
                        <a:t>)</a:t>
                      </a:r>
                    </a:p>
                    <a:p>
                      <a:pPr marL="1270"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kern="0" dirty="0">
                          <a:effectLst/>
                        </a:rPr>
                        <a:t>19</a:t>
                      </a:r>
                      <a:r>
                        <a:rPr lang="en-US" altLang="zh-TW" sz="2800" b="1" kern="0" dirty="0">
                          <a:effectLst/>
                        </a:rPr>
                        <a:t>:</a:t>
                      </a:r>
                      <a:r>
                        <a:rPr lang="en-US" sz="2800" b="1" kern="0" dirty="0">
                          <a:effectLst/>
                        </a:rPr>
                        <a:t>00</a:t>
                      </a:r>
                      <a:r>
                        <a:rPr lang="zh-TW" sz="2800" b="1" kern="0" dirty="0">
                          <a:effectLst/>
                        </a:rPr>
                        <a:t>至</a:t>
                      </a:r>
                      <a:endParaRPr lang="zh-TW" sz="2800" b="1" kern="100" dirty="0">
                        <a:effectLst/>
                      </a:endParaRPr>
                    </a:p>
                    <a:p>
                      <a:pPr marL="127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kern="0" dirty="0">
                          <a:effectLst/>
                        </a:rPr>
                        <a:t>1</a:t>
                      </a:r>
                      <a:r>
                        <a:rPr lang="en-US" altLang="zh-TW" sz="2800" b="1" kern="0" dirty="0">
                          <a:effectLst/>
                        </a:rPr>
                        <a:t>12</a:t>
                      </a:r>
                      <a:r>
                        <a:rPr lang="en-US" sz="2800" b="1" kern="0" dirty="0">
                          <a:effectLst/>
                        </a:rPr>
                        <a:t>/</a:t>
                      </a:r>
                      <a:r>
                        <a:rPr lang="en-US" altLang="zh-TW" sz="2800" b="1" kern="0" dirty="0">
                          <a:effectLst/>
                        </a:rPr>
                        <a:t>9</a:t>
                      </a:r>
                      <a:r>
                        <a:rPr lang="en-US" sz="2800" b="1" kern="0" dirty="0">
                          <a:effectLst/>
                        </a:rPr>
                        <a:t>/</a:t>
                      </a:r>
                      <a:r>
                        <a:rPr lang="en-US" altLang="zh-TW" sz="2800" b="1" kern="0" dirty="0">
                          <a:effectLst/>
                        </a:rPr>
                        <a:t>8</a:t>
                      </a:r>
                      <a:r>
                        <a:rPr lang="en-US" sz="2800" b="1" kern="0" dirty="0">
                          <a:effectLst/>
                        </a:rPr>
                        <a:t>(</a:t>
                      </a:r>
                      <a:r>
                        <a:rPr lang="zh-TW" altLang="en-US" sz="2800" b="1" kern="0" dirty="0">
                          <a:effectLst/>
                        </a:rPr>
                        <a:t>五</a:t>
                      </a:r>
                      <a:r>
                        <a:rPr lang="en-US" sz="2800" b="1" kern="0" dirty="0">
                          <a:effectLst/>
                        </a:rPr>
                        <a:t>)</a:t>
                      </a:r>
                    </a:p>
                    <a:p>
                      <a:pPr marL="127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kern="0" dirty="0">
                          <a:effectLst/>
                        </a:rPr>
                        <a:t>16</a:t>
                      </a:r>
                      <a:r>
                        <a:rPr lang="en-US" altLang="zh-TW" sz="2800" b="1" kern="0" dirty="0">
                          <a:effectLst/>
                        </a:rPr>
                        <a:t>:</a:t>
                      </a:r>
                      <a:r>
                        <a:rPr lang="en-US" sz="2800" b="1" kern="0" dirty="0">
                          <a:effectLst/>
                        </a:rPr>
                        <a:t>00</a:t>
                      </a:r>
                      <a:r>
                        <a:rPr lang="zh-TW" altLang="en-US" sz="2800" b="1" kern="0" dirty="0">
                          <a:effectLst/>
                        </a:rPr>
                        <a:t>止</a:t>
                      </a:r>
                      <a:endParaRPr lang="zh-TW" sz="2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tc>
                  <a:txBody>
                    <a:bodyPr/>
                    <a:lstStyle/>
                    <a:p>
                      <a:pPr marL="229870" indent="-228600" algn="just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kern="0" dirty="0">
                          <a:effectLst/>
                        </a:rPr>
                        <a:t>1. </a:t>
                      </a:r>
                      <a:r>
                        <a:rPr lang="zh-TW" sz="2800" kern="0" dirty="0">
                          <a:effectLst/>
                        </a:rPr>
                        <a:t>請同學自行上網登記社團的</a:t>
                      </a:r>
                      <a:endParaRPr lang="en-US" altLang="zh-TW" sz="2800" kern="0" dirty="0">
                        <a:effectLst/>
                      </a:endParaRPr>
                    </a:p>
                    <a:p>
                      <a:pPr marL="229870" indent="-228600" algn="just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800" kern="0" dirty="0">
                          <a:effectLst/>
                        </a:rPr>
                        <a:t>志願表，相關步驟請參考</a:t>
                      </a:r>
                      <a:r>
                        <a:rPr lang="zh-TW" altLang="en-US" sz="2800" kern="0" dirty="0">
                          <a:effectLst/>
                        </a:rPr>
                        <a:t>簡報內</a:t>
                      </a:r>
                      <a:endParaRPr lang="en-US" altLang="zh-TW" sz="2800" kern="0" dirty="0">
                        <a:effectLst/>
                      </a:endParaRPr>
                    </a:p>
                    <a:p>
                      <a:pPr marL="229870" indent="-228600" algn="just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2800" kern="0" dirty="0">
                          <a:effectLst/>
                        </a:rPr>
                        <a:t>容</a:t>
                      </a:r>
                      <a:r>
                        <a:rPr lang="zh-TW" sz="2800" kern="0" dirty="0">
                          <a:effectLst/>
                        </a:rPr>
                        <a:t>，填寫的前後順序不影響後續</a:t>
                      </a:r>
                      <a:endParaRPr lang="en-US" altLang="zh-TW" sz="2800" kern="0">
                        <a:effectLst/>
                      </a:endParaRPr>
                    </a:p>
                    <a:p>
                      <a:pPr marL="229870" indent="-228600" algn="just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800" kern="0">
                          <a:effectLst/>
                        </a:rPr>
                        <a:t>的</a:t>
                      </a:r>
                      <a:r>
                        <a:rPr lang="zh-TW" sz="2800" kern="0" dirty="0">
                          <a:effectLst/>
                        </a:rPr>
                        <a:t>電腦分發。</a:t>
                      </a:r>
                      <a:endParaRPr lang="zh-TW" sz="2800" kern="100" dirty="0">
                        <a:effectLst/>
                      </a:endParaRPr>
                    </a:p>
                    <a:p>
                      <a:pPr marL="229870" indent="-2286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kern="0" dirty="0">
                          <a:effectLst/>
                        </a:rPr>
                        <a:t>2. </a:t>
                      </a:r>
                      <a:r>
                        <a:rPr lang="zh-TW" sz="3200" b="1" u="sng" kern="0" dirty="0">
                          <a:effectLst/>
                        </a:rPr>
                        <a:t>社團幹部</a:t>
                      </a:r>
                      <a:r>
                        <a:rPr lang="zh-TW" sz="2800" kern="0" dirty="0">
                          <a:effectLst/>
                        </a:rPr>
                        <a:t>請勿上網選填社團。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886">
                <a:tc>
                  <a:txBody>
                    <a:bodyPr/>
                    <a:lstStyle/>
                    <a:p>
                      <a:pPr marL="127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0" dirty="0">
                          <a:effectLst/>
                        </a:rPr>
                        <a:t>選社結果公佈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3200" b="1" kern="0" dirty="0">
                          <a:effectLst/>
                        </a:rPr>
                        <a:t>1</a:t>
                      </a:r>
                      <a:r>
                        <a:rPr lang="en-US" sz="3200" b="1" kern="0" dirty="0">
                          <a:effectLst/>
                        </a:rPr>
                        <a:t>1</a:t>
                      </a:r>
                      <a:r>
                        <a:rPr lang="en-US" altLang="zh-TW" sz="3200" b="1" kern="0" dirty="0">
                          <a:effectLst/>
                        </a:rPr>
                        <a:t>2</a:t>
                      </a:r>
                      <a:r>
                        <a:rPr lang="en-US" sz="3200" b="1" kern="0" dirty="0">
                          <a:effectLst/>
                        </a:rPr>
                        <a:t>/</a:t>
                      </a:r>
                      <a:r>
                        <a:rPr lang="en-US" altLang="zh-TW" sz="3200" b="1" kern="0" dirty="0">
                          <a:effectLst/>
                        </a:rPr>
                        <a:t>9</a:t>
                      </a:r>
                      <a:r>
                        <a:rPr lang="en-US" sz="3200" b="1" kern="0" dirty="0">
                          <a:effectLst/>
                        </a:rPr>
                        <a:t>/1</a:t>
                      </a:r>
                      <a:r>
                        <a:rPr lang="en-US" altLang="zh-TW" sz="3200" b="1" kern="0" dirty="0">
                          <a:effectLst/>
                        </a:rPr>
                        <a:t>3</a:t>
                      </a:r>
                      <a:r>
                        <a:rPr lang="en-US" sz="3200" b="1" kern="0" dirty="0">
                          <a:effectLst/>
                        </a:rPr>
                        <a:t>(</a:t>
                      </a:r>
                      <a:r>
                        <a:rPr lang="zh-TW" altLang="en-US" sz="3200" b="1" kern="0" dirty="0">
                          <a:effectLst/>
                        </a:rPr>
                        <a:t>三</a:t>
                      </a:r>
                      <a:r>
                        <a:rPr lang="en-US" sz="3200" b="1" kern="0" dirty="0">
                          <a:effectLst/>
                        </a:rPr>
                        <a:t>)</a:t>
                      </a:r>
                      <a:r>
                        <a:rPr lang="zh-TW" sz="3200" b="1" kern="0" dirty="0">
                          <a:effectLst/>
                        </a:rPr>
                        <a:t>中午</a:t>
                      </a:r>
                      <a:r>
                        <a:rPr lang="en-US" sz="3200" b="1" kern="0" dirty="0">
                          <a:effectLst/>
                        </a:rPr>
                        <a:t>12</a:t>
                      </a:r>
                      <a:r>
                        <a:rPr lang="zh-TW" sz="3200" b="1" kern="0" dirty="0">
                          <a:effectLst/>
                        </a:rPr>
                        <a:t>點</a:t>
                      </a:r>
                      <a:endParaRPr lang="zh-TW" sz="32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tc>
                  <a:txBody>
                    <a:bodyPr/>
                    <a:lstStyle/>
                    <a:p>
                      <a:pPr marL="127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800" kern="0" dirty="0">
                          <a:effectLst/>
                        </a:rPr>
                        <a:t>請班長至學務處班級櫃領取各班選社名單</a:t>
                      </a:r>
                      <a:endParaRPr lang="zh-TW" sz="28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6229">
                <a:tc>
                  <a:txBody>
                    <a:bodyPr/>
                    <a:lstStyle/>
                    <a:p>
                      <a:pPr marL="127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社團加退選分為兩階段</a:t>
                      </a:r>
                      <a:r>
                        <a:rPr lang="en-US" altLang="zh-TW" sz="20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1270" algn="just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zh-TW" sz="20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第一階段：</a:t>
                      </a:r>
                      <a:endParaRPr lang="zh-TW" sz="20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2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112/9/21~22</a:t>
                      </a:r>
                    </a:p>
                    <a:p>
                      <a:pPr marL="127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2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(17:30</a:t>
                      </a:r>
                      <a:r>
                        <a:rPr lang="zh-TW" altLang="en-US" sz="2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TW" sz="28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27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zh-TW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提交至學務處活動組</a:t>
                      </a:r>
                      <a:endParaRPr lang="en-US" altLang="zh-TW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7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逾時不受理申請</a:t>
                      </a:r>
                      <a:r>
                        <a:rPr lang="en-US" altLang="zh-TW" sz="20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lang="zh-TW" sz="2000" b="1" u="sng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zh-TW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欲換社的同學請填寫「</a:t>
                      </a:r>
                      <a:r>
                        <a:rPr lang="zh-TW" altLang="zh-TW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換社申請單」</a:t>
                      </a:r>
                      <a:r>
                        <a:rPr lang="zh-TW" altLang="en-US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altLang="zh-TW" sz="3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altLang="zh-TW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zh-TW" altLang="zh-TW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※</a:t>
                      </a:r>
                      <a:r>
                        <a:rPr lang="zh-TW" altLang="zh-TW" sz="2800" b="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限提交一次</a:t>
                      </a:r>
                      <a:r>
                        <a:rPr lang="zh-TW" altLang="zh-TW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，重複提交者不受理申請，提交後不受理修改申請單。</a:t>
                      </a:r>
                      <a:endParaRPr lang="en-US" altLang="zh-TW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71" marR="5387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11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內容版面配置區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172039"/>
              </p:ext>
            </p:extLst>
          </p:nvPr>
        </p:nvGraphicFramePr>
        <p:xfrm>
          <a:off x="179512" y="116633"/>
          <a:ext cx="8856984" cy="679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4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085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0" dirty="0">
                          <a:effectLst/>
                        </a:rPr>
                        <a:t>流</a:t>
                      </a:r>
                      <a:r>
                        <a:rPr lang="en-US" sz="2400" kern="0" dirty="0">
                          <a:effectLst/>
                        </a:rPr>
                        <a:t>    </a:t>
                      </a:r>
                      <a:r>
                        <a:rPr lang="zh-TW" sz="2400" kern="0" dirty="0">
                          <a:effectLst/>
                        </a:rPr>
                        <a:t>程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0" dirty="0">
                          <a:effectLst/>
                        </a:rPr>
                        <a:t>時</a:t>
                      </a:r>
                      <a:r>
                        <a:rPr lang="en-US" sz="2400" kern="0" dirty="0">
                          <a:effectLst/>
                        </a:rPr>
                        <a:t>      </a:t>
                      </a:r>
                      <a:r>
                        <a:rPr lang="zh-TW" sz="2400" kern="0" dirty="0">
                          <a:effectLst/>
                        </a:rPr>
                        <a:t>間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2400" kern="0" dirty="0">
                          <a:effectLst/>
                        </a:rPr>
                        <a:t>說</a:t>
                      </a:r>
                      <a:r>
                        <a:rPr lang="en-US" sz="2400" kern="0" dirty="0">
                          <a:effectLst/>
                        </a:rPr>
                        <a:t>       </a:t>
                      </a:r>
                      <a:r>
                        <a:rPr lang="zh-TW" sz="2400" kern="0" dirty="0">
                          <a:effectLst/>
                        </a:rPr>
                        <a:t>明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873">
                <a:tc>
                  <a:txBody>
                    <a:bodyPr/>
                    <a:lstStyle/>
                    <a:p>
                      <a:pPr marL="127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7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公告各社團</a:t>
                      </a:r>
                      <a:endParaRPr lang="en-US" altLang="zh-TW" sz="24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7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缺額及欲換</a:t>
                      </a:r>
                      <a:endParaRPr lang="en-US" altLang="zh-TW" sz="2400" b="1" kern="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27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b="1" kern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社學生名單</a:t>
                      </a:r>
                    </a:p>
                    <a:p>
                      <a:pPr marL="1270" algn="just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altLang="zh-TW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112/9/25(</a:t>
                      </a:r>
                      <a:r>
                        <a:rPr lang="zh-TW" altLang="en-US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altLang="zh-TW" sz="3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sz="3600" b="1" u="sng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學務處外公佈欄</a:t>
                      </a: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以及</a:t>
                      </a:r>
                      <a:endParaRPr lang="en-US" altLang="zh-TW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學校首頁</a:t>
                      </a:r>
                      <a:endParaRPr lang="zh-TW" altLang="zh-TW" sz="3200" b="1" u="sng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71" marR="5387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448">
                <a:tc>
                  <a:txBody>
                    <a:bodyPr/>
                    <a:lstStyle/>
                    <a:p>
                      <a:pPr marL="127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第</a:t>
                      </a:r>
                      <a:r>
                        <a:rPr lang="zh-TW" altLang="en-US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二</a:t>
                      </a:r>
                      <a:r>
                        <a:rPr lang="zh-TW" altLang="zh-TW" sz="2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階段：</a:t>
                      </a:r>
                      <a:endParaRPr lang="zh-TW" altLang="zh-TW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1270" algn="just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tc>
                  <a:txBody>
                    <a:bodyPr/>
                    <a:lstStyle/>
                    <a:p>
                      <a:pPr marL="127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112/9/26~28</a:t>
                      </a:r>
                    </a:p>
                    <a:p>
                      <a:pPr marL="127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(17:30</a:t>
                      </a:r>
                      <a:r>
                        <a:rPr lang="zh-TW" altLang="en-US" sz="32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TW" sz="32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zh-TW" sz="3200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71" marR="53871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填寫「</a:t>
                      </a:r>
                      <a:r>
                        <a:rPr lang="zh-TW" altLang="zh-TW" sz="3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社團人工改社申請書</a:t>
                      </a:r>
                      <a:r>
                        <a:rPr lang="zh-TW" altLang="zh-TW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」，並於</a:t>
                      </a:r>
                      <a:r>
                        <a:rPr lang="en-US" altLang="zh-TW" sz="32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9/28 (</a:t>
                      </a:r>
                      <a:r>
                        <a:rPr lang="zh-TW" altLang="en-US" sz="32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四</a:t>
                      </a:r>
                      <a:r>
                        <a:rPr lang="en-US" altLang="zh-TW" sz="32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(17:30</a:t>
                      </a:r>
                      <a:r>
                        <a:rPr lang="zh-TW" altLang="en-US" sz="32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前</a:t>
                      </a:r>
                      <a:r>
                        <a:rPr lang="en-US" altLang="zh-TW" sz="3200" b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提交至活動組</a:t>
                      </a:r>
                      <a:r>
                        <a:rPr lang="en-US" altLang="zh-TW" sz="2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2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逾時不受理申請</a:t>
                      </a:r>
                      <a:r>
                        <a:rPr lang="en-US" altLang="zh-TW" sz="2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zh-TW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  <a:p>
                      <a:endParaRPr lang="en-US" altLang="zh-TW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71" marR="5387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122">
                <a:tc>
                  <a:txBody>
                    <a:bodyPr/>
                    <a:lstStyle/>
                    <a:p>
                      <a:pPr marL="127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kern="0" dirty="0">
                        <a:effectLst/>
                      </a:endParaRPr>
                    </a:p>
                    <a:p>
                      <a:pPr marL="127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0" dirty="0">
                          <a:effectLst/>
                        </a:rPr>
                        <a:t>選社</a:t>
                      </a:r>
                      <a:r>
                        <a:rPr lang="zh-TW" altLang="en-US" sz="2400" kern="0" dirty="0">
                          <a:effectLst/>
                        </a:rPr>
                        <a:t>最終</a:t>
                      </a:r>
                      <a:r>
                        <a:rPr lang="zh-TW" altLang="zh-TW" sz="2400" kern="0" dirty="0">
                          <a:effectLst/>
                        </a:rPr>
                        <a:t>結</a:t>
                      </a:r>
                      <a:endParaRPr lang="en-US" altLang="zh-TW" sz="2400" kern="0" dirty="0">
                        <a:effectLst/>
                      </a:endParaRPr>
                    </a:p>
                    <a:p>
                      <a:pPr marL="1270" marR="0" indent="0" algn="just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0" dirty="0">
                          <a:effectLst/>
                        </a:rPr>
                        <a:t>果公佈</a:t>
                      </a:r>
                      <a:endParaRPr lang="zh-TW" alt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1270" algn="just"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3871" marR="53871" marT="0" marB="0" anchor="ctr"/>
                </a:tc>
                <a:tc>
                  <a:txBody>
                    <a:bodyPr/>
                    <a:lstStyle/>
                    <a:p>
                      <a:pPr marL="127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10/2(</a:t>
                      </a:r>
                      <a:r>
                        <a:rPr lang="zh-TW" altLang="en-US" sz="36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altLang="zh-TW" sz="36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zh-TW" altLang="en-US" sz="36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中午</a:t>
                      </a:r>
                      <a:r>
                        <a:rPr lang="en-US" altLang="zh-TW" sz="36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12:00</a:t>
                      </a:r>
                      <a:r>
                        <a:rPr lang="zh-TW" altLang="en-US" sz="3600" b="1" u="non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公布</a:t>
                      </a:r>
                      <a:endParaRPr lang="zh-TW" altLang="zh-TW" sz="3600" b="1" u="non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71" marR="53871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選社最終結果公佈，直到</a:t>
                      </a:r>
                      <a:r>
                        <a:rPr lang="en-US" altLang="zh-TW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  <a:r>
                        <a:rPr lang="zh-TW" alt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學年前，皆不可要求更換社團。</a:t>
                      </a:r>
                    </a:p>
                    <a:p>
                      <a:endParaRPr lang="en-US" altLang="zh-TW" sz="3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71" marR="5387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199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8" y="2060848"/>
            <a:ext cx="6552728" cy="2736304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zh-TW" sz="3200" dirty="0"/>
              <a:t>(1)</a:t>
            </a:r>
            <a:r>
              <a:rPr lang="zh-TW" altLang="en-US" sz="3200" dirty="0"/>
              <a:t>進入</a:t>
            </a:r>
            <a:r>
              <a:rPr lang="en-US" altLang="zh-TW" sz="3200" dirty="0"/>
              <a:t>【</a:t>
            </a:r>
            <a:r>
              <a:rPr lang="zh-TW" altLang="en-US" sz="3200" b="1" dirty="0"/>
              <a:t>海青工商首頁</a:t>
            </a:r>
            <a:r>
              <a:rPr lang="en-US" altLang="zh-TW" sz="3200" dirty="0"/>
              <a:t>】</a:t>
            </a:r>
            <a:endParaRPr lang="zh-TW" altLang="en-US" sz="32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zh-TW" altLang="en-US" sz="3200" dirty="0"/>
              <a:t>     </a:t>
            </a:r>
            <a:endParaRPr lang="en-US" altLang="zh-TW" sz="3200" dirty="0"/>
          </a:p>
          <a:p>
            <a:pPr marL="609600" indent="-609600">
              <a:lnSpc>
                <a:spcPct val="80000"/>
              </a:lnSpc>
              <a:buNone/>
            </a:pPr>
            <a:r>
              <a:rPr lang="en-US" altLang="zh-TW" sz="3200" dirty="0"/>
              <a:t>(2) </a:t>
            </a:r>
            <a:r>
              <a:rPr lang="zh-TW" altLang="en-US" sz="3200" dirty="0" smtClean="0"/>
              <a:t>先點選</a:t>
            </a:r>
            <a:r>
              <a:rPr lang="en-US" altLang="zh-TW" sz="3200" b="1" dirty="0" smtClean="0"/>
              <a:t>【</a:t>
            </a:r>
            <a:r>
              <a:rPr lang="zh-TW" altLang="en-US" sz="3200" b="1" dirty="0"/>
              <a:t>行政單位</a:t>
            </a:r>
            <a:r>
              <a:rPr lang="en-US" altLang="zh-TW" sz="3200" b="1" dirty="0" smtClean="0"/>
              <a:t>】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zh-TW" altLang="en-US" sz="3200" b="1" dirty="0" smtClean="0"/>
              <a:t>再點選</a:t>
            </a:r>
            <a:r>
              <a:rPr lang="en-US" altLang="zh-TW" sz="3200" b="1" dirty="0" smtClean="0"/>
              <a:t>-【</a:t>
            </a:r>
            <a:r>
              <a:rPr lang="zh-TW" altLang="en-US" sz="3200" b="1" dirty="0"/>
              <a:t>學務處</a:t>
            </a:r>
            <a:r>
              <a:rPr lang="en-US" altLang="zh-TW" sz="3200" b="1" dirty="0"/>
              <a:t>】</a:t>
            </a:r>
            <a:endParaRPr lang="zh-TW" altLang="en-US" sz="3200" dirty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83568" y="548680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5400" b="1" dirty="0">
                <a:solidFill>
                  <a:srgbClr val="7030A0"/>
                </a:solidFill>
              </a:rPr>
              <a:t>1. </a:t>
            </a:r>
            <a:r>
              <a:rPr lang="zh-TW" altLang="en-US" sz="5400" b="1" dirty="0">
                <a:solidFill>
                  <a:srgbClr val="7030A0"/>
                </a:solidFill>
              </a:rPr>
              <a:t>先進入海青工商網站</a:t>
            </a:r>
            <a:endParaRPr lang="zh-TW" altLang="en-US" sz="5400" dirty="0">
              <a:solidFill>
                <a:srgbClr val="7030A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149080"/>
            <a:ext cx="8864097" cy="212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28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5805</TotalTime>
  <Words>637</Words>
  <Application>Microsoft Office PowerPoint</Application>
  <PresentationFormat>如螢幕大小 (4:3)</PresentationFormat>
  <Paragraphs>152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新細明體</vt:lpstr>
      <vt:lpstr>標楷體</vt:lpstr>
      <vt:lpstr>Calibri</vt:lpstr>
      <vt:lpstr>Candara</vt:lpstr>
      <vt:lpstr>Symbol</vt:lpstr>
      <vt:lpstr>Times New Roman</vt:lpstr>
      <vt:lpstr>Wingdings</vt:lpstr>
      <vt:lpstr>波形</vt:lpstr>
      <vt:lpstr>海青工商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 點選-線上選社 -進入高雄市高級中等學校校務行政系統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海青工商</dc:title>
  <dc:creator>user-md1</dc:creator>
  <cp:lastModifiedBy>USER</cp:lastModifiedBy>
  <cp:revision>73</cp:revision>
  <cp:lastPrinted>2019-09-11T03:46:55Z</cp:lastPrinted>
  <dcterms:created xsi:type="dcterms:W3CDTF">2018-08-29T04:50:02Z</dcterms:created>
  <dcterms:modified xsi:type="dcterms:W3CDTF">2023-08-21T13:50:02Z</dcterms:modified>
</cp:coreProperties>
</file>