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4"/>
  </p:sldMasterIdLst>
  <p:notesMasterIdLst>
    <p:notesMasterId r:id="rId6"/>
  </p:notesMasterIdLst>
  <p:handoutMasterIdLst>
    <p:handoutMasterId r:id="rId7"/>
  </p:handoutMasterIdLst>
  <p:sldIdLst>
    <p:sldId id="280" r:id="rId5"/>
  </p:sldIdLst>
  <p:sldSz cx="6858000" cy="9144000" type="screen4x3"/>
  <p:notesSz cx="6797675" cy="9928225"/>
  <p:defaultTextStyle>
    <a:defPPr>
      <a:defRPr lang="en-US"/>
    </a:defPPr>
    <a:lvl1pPr algn="ctr" rtl="0" fontAlgn="base">
      <a:lnSpc>
        <a:spcPct val="80000"/>
      </a:lnSpc>
      <a:spcBef>
        <a:spcPct val="0"/>
      </a:spcBef>
      <a:spcAft>
        <a:spcPct val="0"/>
      </a:spcAft>
      <a:defRPr sz="3200" b="1" kern="1200">
        <a:solidFill>
          <a:srgbClr val="122855"/>
        </a:solidFill>
        <a:latin typeface="Helvetica" charset="0"/>
        <a:ea typeface="ＭＳ Ｐゴシック" charset="0"/>
        <a:cs typeface="+mn-cs"/>
      </a:defRPr>
    </a:lvl1pPr>
    <a:lvl2pPr marL="457200" algn="ctr" rtl="0" fontAlgn="base">
      <a:lnSpc>
        <a:spcPct val="80000"/>
      </a:lnSpc>
      <a:spcBef>
        <a:spcPct val="0"/>
      </a:spcBef>
      <a:spcAft>
        <a:spcPct val="0"/>
      </a:spcAft>
      <a:defRPr sz="3200" b="1" kern="1200">
        <a:solidFill>
          <a:srgbClr val="122855"/>
        </a:solidFill>
        <a:latin typeface="Helvetica" charset="0"/>
        <a:ea typeface="ＭＳ Ｐゴシック" charset="0"/>
        <a:cs typeface="+mn-cs"/>
      </a:defRPr>
    </a:lvl2pPr>
    <a:lvl3pPr marL="914400" algn="ctr" rtl="0" fontAlgn="base">
      <a:lnSpc>
        <a:spcPct val="80000"/>
      </a:lnSpc>
      <a:spcBef>
        <a:spcPct val="0"/>
      </a:spcBef>
      <a:spcAft>
        <a:spcPct val="0"/>
      </a:spcAft>
      <a:defRPr sz="3200" b="1" kern="1200">
        <a:solidFill>
          <a:srgbClr val="122855"/>
        </a:solidFill>
        <a:latin typeface="Helvetica" charset="0"/>
        <a:ea typeface="ＭＳ Ｐゴシック" charset="0"/>
        <a:cs typeface="+mn-cs"/>
      </a:defRPr>
    </a:lvl3pPr>
    <a:lvl4pPr marL="1371600" algn="ctr" rtl="0" fontAlgn="base">
      <a:lnSpc>
        <a:spcPct val="80000"/>
      </a:lnSpc>
      <a:spcBef>
        <a:spcPct val="0"/>
      </a:spcBef>
      <a:spcAft>
        <a:spcPct val="0"/>
      </a:spcAft>
      <a:defRPr sz="3200" b="1" kern="1200">
        <a:solidFill>
          <a:srgbClr val="122855"/>
        </a:solidFill>
        <a:latin typeface="Helvetica" charset="0"/>
        <a:ea typeface="ＭＳ Ｐゴシック" charset="0"/>
        <a:cs typeface="+mn-cs"/>
      </a:defRPr>
    </a:lvl4pPr>
    <a:lvl5pPr marL="1828800" algn="ctr" rtl="0" fontAlgn="base">
      <a:lnSpc>
        <a:spcPct val="80000"/>
      </a:lnSpc>
      <a:spcBef>
        <a:spcPct val="0"/>
      </a:spcBef>
      <a:spcAft>
        <a:spcPct val="0"/>
      </a:spcAft>
      <a:defRPr sz="3200" b="1" kern="1200">
        <a:solidFill>
          <a:srgbClr val="122855"/>
        </a:solidFill>
        <a:latin typeface="Helvetica" charset="0"/>
        <a:ea typeface="ＭＳ Ｐゴシック" charset="0"/>
        <a:cs typeface="+mn-cs"/>
      </a:defRPr>
    </a:lvl5pPr>
    <a:lvl6pPr marL="2286000" algn="l" defTabSz="457200" rtl="0" eaLnBrk="1" latinLnBrk="0" hangingPunct="1">
      <a:defRPr sz="3200" b="1" kern="1200">
        <a:solidFill>
          <a:srgbClr val="122855"/>
        </a:solidFill>
        <a:latin typeface="Helvetica" charset="0"/>
        <a:ea typeface="ＭＳ Ｐゴシック" charset="0"/>
        <a:cs typeface="+mn-cs"/>
      </a:defRPr>
    </a:lvl6pPr>
    <a:lvl7pPr marL="2743200" algn="l" defTabSz="457200" rtl="0" eaLnBrk="1" latinLnBrk="0" hangingPunct="1">
      <a:defRPr sz="3200" b="1" kern="1200">
        <a:solidFill>
          <a:srgbClr val="122855"/>
        </a:solidFill>
        <a:latin typeface="Helvetica" charset="0"/>
        <a:ea typeface="ＭＳ Ｐゴシック" charset="0"/>
        <a:cs typeface="+mn-cs"/>
      </a:defRPr>
    </a:lvl7pPr>
    <a:lvl8pPr marL="3200400" algn="l" defTabSz="457200" rtl="0" eaLnBrk="1" latinLnBrk="0" hangingPunct="1">
      <a:defRPr sz="3200" b="1" kern="1200">
        <a:solidFill>
          <a:srgbClr val="122855"/>
        </a:solidFill>
        <a:latin typeface="Helvetica" charset="0"/>
        <a:ea typeface="ＭＳ Ｐゴシック" charset="0"/>
        <a:cs typeface="+mn-cs"/>
      </a:defRPr>
    </a:lvl8pPr>
    <a:lvl9pPr marL="3657600" algn="l" defTabSz="457200" rtl="0" eaLnBrk="1" latinLnBrk="0" hangingPunct="1">
      <a:defRPr sz="3200" b="1" kern="1200">
        <a:solidFill>
          <a:srgbClr val="122855"/>
        </a:solidFill>
        <a:latin typeface="Helvetica" charset="0"/>
        <a:ea typeface="ＭＳ Ｐゴシック" charset="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orient="horz" pos="2880">
          <p15:clr>
            <a:srgbClr val="A4A3A4"/>
          </p15:clr>
        </p15:guide>
        <p15:guide id="4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660033"/>
    <a:srgbClr val="CC3300"/>
    <a:srgbClr val="C36186"/>
    <a:srgbClr val="008000"/>
    <a:srgbClr val="E5FDCF"/>
    <a:srgbClr val="FFCCCC"/>
    <a:srgbClr val="F1D2FA"/>
    <a:srgbClr val="4C4D62"/>
    <a:srgbClr val="CC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8966" autoAdjust="0"/>
    <p:restoredTop sz="96405" autoAdjust="0"/>
  </p:normalViewPr>
  <p:slideViewPr>
    <p:cSldViewPr>
      <p:cViewPr varScale="1">
        <p:scale>
          <a:sx n="83" d="100"/>
          <a:sy n="83" d="100"/>
        </p:scale>
        <p:origin x="2928" y="90"/>
      </p:cViewPr>
      <p:guideLst>
        <p:guide orient="horz" pos="2160"/>
        <p:guide pos="2880"/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2" d="100"/>
        <a:sy n="102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4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720538-30FB-A041-ADF9-F56E2A78B771}" type="datetimeFigureOut">
              <a:rPr lang="en-US" smtClean="0"/>
              <a:pPr/>
              <a:t>3/15/2021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4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76F010-A47B-994A-8B97-2CBDC4C3BCF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492501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2017" y="0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204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003425" y="744538"/>
            <a:ext cx="27908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2048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357" y="4715907"/>
            <a:ext cx="4984962" cy="4467701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48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814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2048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2017" y="9431814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390A449-644D-684E-A77F-F752508F51F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50442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ＭＳ Ｐゴシック" charset="0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ＭＳ Ｐゴシック" charset="0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ＭＳ Ｐゴシック" charset="0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ＭＳ Ｐゴシック" charset="0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003425" y="744538"/>
            <a:ext cx="2790825" cy="3722687"/>
          </a:xfrm>
          <a:ln/>
        </p:spPr>
      </p:sp>
      <p:sp>
        <p:nvSpPr>
          <p:cNvPr id="1013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77596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2700"/>
            <a:ext cx="6915150" cy="9220200"/>
          </a:xfrm>
          <a:prstGeom prst="rect">
            <a:avLst/>
          </a:prstGeom>
        </p:spPr>
      </p:pic>
      <p:sp>
        <p:nvSpPr>
          <p:cNvPr id="81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04800" y="2057400"/>
            <a:ext cx="4457700" cy="711200"/>
          </a:xfrm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6C7DA1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anchor="b"/>
          <a:lstStyle>
            <a:lvl1pPr algn="l">
              <a:lnSpc>
                <a:spcPct val="100000"/>
              </a:lnSpc>
              <a:defRPr sz="24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/>
            <a:r>
              <a:rPr lang="en-US" noProof="0" dirty="0"/>
              <a:t>Click to edit Master title style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04800" y="2768600"/>
            <a:ext cx="4000500" cy="711200"/>
          </a:xfrm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6C7DA1">
                      <a:alpha val="50000"/>
                    </a:srgbClr>
                  </a:outerShdw>
                </a:effectLst>
              </a14:hiddenEffects>
            </a:ext>
          </a:extLst>
        </p:spPr>
        <p:txBody>
          <a:bodyPr/>
          <a:lstStyle>
            <a:lvl1pPr marL="0" indent="0" algn="l">
              <a:lnSpc>
                <a:spcPct val="100000"/>
              </a:lnSpc>
              <a:buFont typeface="Wingdings" charset="0"/>
              <a:buNone/>
              <a:defRPr sz="1800" b="1" cap="all">
                <a:solidFill>
                  <a:srgbClr val="2A80CC"/>
                </a:solidFill>
              </a:defRPr>
            </a:lvl1pPr>
          </a:lstStyle>
          <a:p>
            <a:pPr lvl="0"/>
            <a:r>
              <a:rPr lang="en-US" noProof="0" dirty="0"/>
              <a:t>Click to edit Master subtitle style</a:t>
            </a:r>
          </a:p>
        </p:txBody>
      </p:sp>
      <p:sp>
        <p:nvSpPr>
          <p:cNvPr id="5" name="Rectangle 2"/>
          <p:cNvSpPr txBox="1">
            <a:spLocks noChangeArrowheads="1"/>
          </p:cNvSpPr>
          <p:nvPr userDrawn="1"/>
        </p:nvSpPr>
        <p:spPr bwMode="auto">
          <a:xfrm>
            <a:off x="4800600" y="8839200"/>
            <a:ext cx="2057400" cy="3048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6C7DA1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 sz="3000" b="0" i="0" cap="all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algn="ctr" rtl="0" eaLnBrk="1" fontAlgn="base" hangingPunct="1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algn="ctr" rtl="0" eaLnBrk="1" fontAlgn="base" hangingPunct="1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algn="ctr" rtl="0" eaLnBrk="1" fontAlgn="base" hangingPunct="1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algn="ctr" rtl="0" eaLnBrk="1" fontAlgn="base" hangingPunct="1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algn="ctr" rtl="0" eaLnBrk="1" fontAlgn="base" hangingPunct="1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algn="ctr" rtl="0" eaLnBrk="1" fontAlgn="base" hangingPunct="1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algn="ctr" rtl="0" eaLnBrk="1" fontAlgn="base" hangingPunct="1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700" b="0" i="0" kern="1200" cap="all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  <a:t>©  2018 VISHAY INTERTECHNOLOGY, INC. </a:t>
            </a:r>
          </a:p>
          <a:p>
            <a:r>
              <a:rPr lang="en-US" sz="700" b="0" i="0" kern="1200" cap="all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  <a:t>ALL RIGHTS RESERVED.</a:t>
            </a:r>
            <a:endParaRPr lang="en-US" sz="700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85750" y="8458200"/>
            <a:ext cx="1428750" cy="304800"/>
          </a:xfrm>
          <a:prstGeom prst="rect">
            <a:avLst/>
          </a:prstGeom>
        </p:spPr>
        <p:txBody>
          <a:bodyPr/>
          <a:lstStyle>
            <a:lvl1pPr algn="l">
              <a:defRPr sz="1200" b="0">
                <a:solidFill>
                  <a:schemeClr val="tx1">
                    <a:lumMod val="85000"/>
                    <a:lumOff val="15000"/>
                  </a:schemeClr>
                </a:solidFill>
                <a:latin typeface="Arial"/>
                <a:cs typeface="Arial"/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343150" y="8458200"/>
            <a:ext cx="2171700" cy="304800"/>
          </a:xfrm>
          <a:prstGeom prst="rect">
            <a:avLst/>
          </a:prstGeom>
        </p:spPr>
        <p:txBody>
          <a:bodyPr/>
          <a:lstStyle>
            <a:lvl1pPr>
              <a:defRPr sz="1200" b="0">
                <a:solidFill>
                  <a:schemeClr val="tx1">
                    <a:lumMod val="85000"/>
                    <a:lumOff val="15000"/>
                  </a:schemeClr>
                </a:solidFill>
                <a:latin typeface="Arial"/>
                <a:cs typeface="Arial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257800" y="8458200"/>
            <a:ext cx="1428750" cy="304800"/>
          </a:xfrm>
          <a:prstGeom prst="rect">
            <a:avLst/>
          </a:prstGeom>
        </p:spPr>
        <p:txBody>
          <a:bodyPr/>
          <a:lstStyle>
            <a:lvl1pPr algn="r">
              <a:defRPr sz="1200" b="0">
                <a:latin typeface="Arial"/>
                <a:cs typeface="Arial"/>
              </a:defRPr>
            </a:lvl1pPr>
          </a:lstStyle>
          <a:p>
            <a:fld id="{0D370289-E875-5D43-A7D5-9004C2EBFBC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066800" y="304800"/>
            <a:ext cx="4724400" cy="9144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1" name="Rectangle 50"/>
          <p:cNvSpPr>
            <a:spLocks noGrp="1" noChangeArrowheads="1"/>
          </p:cNvSpPr>
          <p:nvPr>
            <p:ph idx="1"/>
          </p:nvPr>
        </p:nvSpPr>
        <p:spPr bwMode="auto">
          <a:xfrm>
            <a:off x="400050" y="1422400"/>
            <a:ext cx="6229350" cy="70104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2"/>
          <p:cNvSpPr txBox="1">
            <a:spLocks noChangeArrowheads="1"/>
          </p:cNvSpPr>
          <p:nvPr userDrawn="1"/>
        </p:nvSpPr>
        <p:spPr bwMode="auto">
          <a:xfrm>
            <a:off x="304800" y="8763000"/>
            <a:ext cx="3886200" cy="1524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6C7DA1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 sz="3000" b="0" i="0" cap="all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algn="ctr" rtl="0" eaLnBrk="1" fontAlgn="base" hangingPunct="1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algn="ctr" rtl="0" eaLnBrk="1" fontAlgn="base" hangingPunct="1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algn="ctr" rtl="0" eaLnBrk="1" fontAlgn="base" hangingPunct="1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algn="ctr" rtl="0" eaLnBrk="1" fontAlgn="base" hangingPunct="1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algn="ctr" rtl="0" eaLnBrk="1" fontAlgn="base" hangingPunct="1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algn="ctr" rtl="0" eaLnBrk="1" fontAlgn="base" hangingPunct="1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algn="ctr" rtl="0" eaLnBrk="1" fontAlgn="base" hangingPunct="1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700" b="0" i="0" kern="1200" cap="all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  <a:t>©  2018 VISHAY INTERTECHNOLOGY, INC. ALL RIGHTS RESERVED.</a:t>
            </a:r>
            <a:endParaRPr lang="en-US" sz="700" dirty="0"/>
          </a:p>
        </p:txBody>
      </p:sp>
    </p:spTree>
    <p:extLst>
      <p:ext uri="{BB962C8B-B14F-4D97-AF65-F5344CB8AC3E}">
        <p14:creationId xmlns:p14="http://schemas.microsoft.com/office/powerpoint/2010/main" val="32229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jpeg"/><Relationship Id="rId5" Type="http://schemas.openxmlformats.org/officeDocument/2006/relationships/image" Target="../media/image2.jpeg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066800" y="304800"/>
            <a:ext cx="4724400" cy="9144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72" name="Rectangle 48"/>
          <p:cNvSpPr>
            <a:spLocks noChangeArrowheads="1"/>
          </p:cNvSpPr>
          <p:nvPr/>
        </p:nvSpPr>
        <p:spPr bwMode="auto">
          <a:xfrm>
            <a:off x="457200" y="1727200"/>
            <a:ext cx="6115050" cy="6705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algn="l">
              <a:lnSpc>
                <a:spcPct val="100000"/>
              </a:lnSpc>
              <a:spcBef>
                <a:spcPct val="20000"/>
              </a:spcBef>
              <a:buClr>
                <a:srgbClr val="EB9500"/>
              </a:buClr>
              <a:buFont typeface="Wingdings" charset="0"/>
              <a:buChar char="§"/>
            </a:pPr>
            <a:endParaRPr lang="en-US" sz="2400" b="0">
              <a:solidFill>
                <a:srgbClr val="333333"/>
              </a:solidFill>
              <a:latin typeface="Arial" charset="0"/>
            </a:endParaRPr>
          </a:p>
        </p:txBody>
      </p:sp>
      <p:sp>
        <p:nvSpPr>
          <p:cNvPr id="1074" name="Rectangle 50"/>
          <p:cNvSpPr>
            <a:spLocks noGrp="1" noChangeArrowheads="1"/>
          </p:cNvSpPr>
          <p:nvPr>
            <p:ph type="body" idx="1"/>
          </p:nvPr>
        </p:nvSpPr>
        <p:spPr bwMode="auto">
          <a:xfrm>
            <a:off x="400050" y="1422400"/>
            <a:ext cx="6229350" cy="70104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2" name="Picture 1" descr="logo_small.jpg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640" y="457200"/>
            <a:ext cx="822960" cy="681228"/>
          </a:xfrm>
          <a:prstGeom prst="rect">
            <a:avLst/>
          </a:prstGeom>
        </p:spPr>
      </p:pic>
      <p:pic>
        <p:nvPicPr>
          <p:cNvPr id="7" name="Picture 6" descr="bottom_line_portrait.jpg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852263"/>
            <a:ext cx="6858000" cy="215537"/>
          </a:xfrm>
          <a:prstGeom prst="rect">
            <a:avLst/>
          </a:prstGeom>
        </p:spPr>
      </p:pic>
      <p:pic>
        <p:nvPicPr>
          <p:cNvPr id="8" name="Picture 7" descr="top_line_blank_portrait.jpg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8000" cy="67128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ctr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 i="0" cap="all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algn="ctr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2600" b="1">
          <a:solidFill>
            <a:schemeClr val="tx1"/>
          </a:solidFill>
          <a:latin typeface="Arial" charset="0"/>
          <a:ea typeface="ＭＳ Ｐゴシック" charset="0"/>
        </a:defRPr>
      </a:lvl2pPr>
      <a:lvl3pPr algn="ctr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2600" b="1">
          <a:solidFill>
            <a:schemeClr val="tx1"/>
          </a:solidFill>
          <a:latin typeface="Arial" charset="0"/>
          <a:ea typeface="ＭＳ Ｐゴシック" charset="0"/>
        </a:defRPr>
      </a:lvl3pPr>
      <a:lvl4pPr algn="ctr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2600" b="1">
          <a:solidFill>
            <a:schemeClr val="tx1"/>
          </a:solidFill>
          <a:latin typeface="Arial" charset="0"/>
          <a:ea typeface="ＭＳ Ｐゴシック" charset="0"/>
        </a:defRPr>
      </a:lvl4pPr>
      <a:lvl5pPr algn="ctr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2600" b="1">
          <a:solidFill>
            <a:schemeClr val="tx1"/>
          </a:solidFill>
          <a:latin typeface="Arial" charset="0"/>
          <a:ea typeface="ＭＳ Ｐゴシック" charset="0"/>
        </a:defRPr>
      </a:lvl5pPr>
      <a:lvl6pPr marL="457200" algn="ctr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2600" b="1">
          <a:solidFill>
            <a:schemeClr val="tx1"/>
          </a:solidFill>
          <a:latin typeface="Arial" charset="0"/>
          <a:ea typeface="ＭＳ Ｐゴシック" charset="0"/>
        </a:defRPr>
      </a:lvl6pPr>
      <a:lvl7pPr marL="914400" algn="ctr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2600" b="1">
          <a:solidFill>
            <a:schemeClr val="tx1"/>
          </a:solidFill>
          <a:latin typeface="Arial" charset="0"/>
          <a:ea typeface="ＭＳ Ｐゴシック" charset="0"/>
        </a:defRPr>
      </a:lvl7pPr>
      <a:lvl8pPr marL="1371600" algn="ctr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2600" b="1">
          <a:solidFill>
            <a:schemeClr val="tx1"/>
          </a:solidFill>
          <a:latin typeface="Arial" charset="0"/>
          <a:ea typeface="ＭＳ Ｐゴシック" charset="0"/>
        </a:defRPr>
      </a:lvl8pPr>
      <a:lvl9pPr marL="1828800" algn="ctr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2600" b="1">
          <a:solidFill>
            <a:schemeClr val="tx1"/>
          </a:solidFill>
          <a:latin typeface="Arial" charset="0"/>
          <a:ea typeface="ＭＳ Ｐゴシック" charset="0"/>
        </a:defRPr>
      </a:lvl9pPr>
    </p:titleStyle>
    <p:bodyStyle>
      <a:lvl1pPr marL="342900" indent="-342900" algn="l" rtl="0" eaLnBrk="1" fontAlgn="base" hangingPunct="1">
        <a:lnSpc>
          <a:spcPct val="100000"/>
        </a:lnSpc>
        <a:spcBef>
          <a:spcPts val="0"/>
        </a:spcBef>
        <a:spcAft>
          <a:spcPts val="400"/>
        </a:spcAft>
        <a:buClr>
          <a:srgbClr val="2A83D2"/>
        </a:buClr>
        <a:buFont typeface="Wingdings" charset="0"/>
        <a:buChar char="§"/>
        <a:defRPr sz="2200">
          <a:solidFill>
            <a:srgbClr val="333333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lnSpc>
          <a:spcPct val="100000"/>
        </a:lnSpc>
        <a:spcBef>
          <a:spcPts val="0"/>
        </a:spcBef>
        <a:spcAft>
          <a:spcPts val="400"/>
        </a:spcAft>
        <a:buFont typeface="Times" charset="0"/>
        <a:buChar char="•"/>
        <a:defRPr sz="2000">
          <a:solidFill>
            <a:srgbClr val="333333"/>
          </a:solidFill>
          <a:latin typeface="+mn-lt"/>
          <a:ea typeface="+mn-ea"/>
        </a:defRPr>
      </a:lvl2pPr>
      <a:lvl3pPr marL="1143000" indent="-228600" algn="l" rtl="0" eaLnBrk="1" fontAlgn="base" hangingPunct="1">
        <a:lnSpc>
          <a:spcPct val="100000"/>
        </a:lnSpc>
        <a:spcBef>
          <a:spcPts val="0"/>
        </a:spcBef>
        <a:spcAft>
          <a:spcPts val="400"/>
        </a:spcAft>
        <a:buChar char="–"/>
        <a:defRPr sz="1800">
          <a:solidFill>
            <a:srgbClr val="333333"/>
          </a:solidFill>
          <a:latin typeface="+mn-lt"/>
          <a:ea typeface="+mn-ea"/>
        </a:defRPr>
      </a:lvl3pPr>
      <a:lvl4pPr marL="1600200" indent="-228600" algn="l" rtl="0" eaLnBrk="1" fontAlgn="base" hangingPunct="1">
        <a:lnSpc>
          <a:spcPct val="100000"/>
        </a:lnSpc>
        <a:spcBef>
          <a:spcPts val="0"/>
        </a:spcBef>
        <a:spcAft>
          <a:spcPts val="400"/>
        </a:spcAft>
        <a:buChar char="›"/>
        <a:defRPr sz="1800">
          <a:solidFill>
            <a:srgbClr val="333333"/>
          </a:solidFill>
          <a:latin typeface="+mn-lt"/>
          <a:ea typeface="+mn-ea"/>
        </a:defRPr>
      </a:lvl4pPr>
      <a:lvl5pPr marL="2057400" indent="-228600" algn="l" rtl="0" eaLnBrk="1" fontAlgn="base" hangingPunct="1">
        <a:lnSpc>
          <a:spcPct val="100000"/>
        </a:lnSpc>
        <a:spcBef>
          <a:spcPts val="0"/>
        </a:spcBef>
        <a:spcAft>
          <a:spcPts val="400"/>
        </a:spcAft>
        <a:buChar char="»"/>
        <a:defRPr sz="1800">
          <a:solidFill>
            <a:srgbClr val="333333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333333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333333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333333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333333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5257800" y="8610600"/>
            <a:ext cx="1428750" cy="304800"/>
          </a:xfrm>
        </p:spPr>
        <p:txBody>
          <a:bodyPr/>
          <a:lstStyle/>
          <a:p>
            <a:fld id="{FA519898-1FC8-49BD-9F03-68BD263A5683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20" name="圓角矩形 4"/>
          <p:cNvSpPr/>
          <p:nvPr/>
        </p:nvSpPr>
        <p:spPr>
          <a:xfrm>
            <a:off x="1944605" y="4425492"/>
            <a:ext cx="2968790" cy="293016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113412" tIns="0" rIns="113412" bIns="0" numCol="1" spcCol="1270" anchor="ctr" anchorCtr="0">
            <a:noAutofit/>
          </a:bodyPr>
          <a:lstStyle/>
          <a:p>
            <a:pPr lvl="0" algn="l" defTabSz="4889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zh-TW" altLang="en-US" sz="1100" kern="1200" dirty="0"/>
              <a:t>心理探索</a:t>
            </a:r>
            <a:r>
              <a:rPr lang="en-US" altLang="zh-TW" sz="1100" kern="1200" dirty="0"/>
              <a:t>(</a:t>
            </a:r>
            <a:r>
              <a:rPr lang="zh-TW" altLang="en-US" sz="1100" kern="1200" dirty="0"/>
              <a:t>心理測驗</a:t>
            </a:r>
            <a:r>
              <a:rPr lang="en-US" altLang="zh-TW" sz="1100" kern="1200" dirty="0"/>
              <a:t>)(</a:t>
            </a:r>
            <a:r>
              <a:rPr lang="zh-TW" altLang="en-US" sz="1100" kern="1200" dirty="0"/>
              <a:t>依每季主題</a:t>
            </a:r>
            <a:r>
              <a:rPr lang="en-US" altLang="zh-TW" sz="1100" kern="1200" dirty="0"/>
              <a:t>)</a:t>
            </a:r>
            <a:endParaRPr lang="zh-TW" altLang="en-US" sz="1100" kern="1200" dirty="0"/>
          </a:p>
        </p:txBody>
      </p:sp>
      <p:sp>
        <p:nvSpPr>
          <p:cNvPr id="14" name="文字方塊 13">
            <a:extLst>
              <a:ext uri="{FF2B5EF4-FFF2-40B4-BE49-F238E27FC236}">
                <a16:creationId xmlns:a16="http://schemas.microsoft.com/office/drawing/2014/main" id="{69BD4BC2-9ABE-4CB6-831E-51929B44B9B7}"/>
              </a:ext>
            </a:extLst>
          </p:cNvPr>
          <p:cNvSpPr txBox="1"/>
          <p:nvPr/>
        </p:nvSpPr>
        <p:spPr>
          <a:xfrm>
            <a:off x="1219200" y="544625"/>
            <a:ext cx="5638799" cy="6093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4200" dirty="0"/>
              <a:t>台灣捷康綜合有限公司</a:t>
            </a:r>
          </a:p>
        </p:txBody>
      </p:sp>
      <p:sp>
        <p:nvSpPr>
          <p:cNvPr id="5" name="星形: 七角 4">
            <a:extLst>
              <a:ext uri="{FF2B5EF4-FFF2-40B4-BE49-F238E27FC236}">
                <a16:creationId xmlns:a16="http://schemas.microsoft.com/office/drawing/2014/main" id="{A96D5B29-70D8-4836-80B8-73EA3A383F59}"/>
              </a:ext>
            </a:extLst>
          </p:cNvPr>
          <p:cNvSpPr/>
          <p:nvPr/>
        </p:nvSpPr>
        <p:spPr bwMode="auto">
          <a:xfrm>
            <a:off x="-208286" y="1104649"/>
            <a:ext cx="2152891" cy="1295400"/>
          </a:xfrm>
          <a:prstGeom prst="star7">
            <a:avLst/>
          </a:prstGeom>
          <a:solidFill>
            <a:srgbClr val="CC33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zh-TW" altLang="en-US" sz="5200" dirty="0">
                <a:solidFill>
                  <a:schemeClr val="bg1"/>
                </a:solidFill>
              </a:rPr>
              <a:t>急徵</a:t>
            </a:r>
          </a:p>
        </p:txBody>
      </p:sp>
      <p:sp>
        <p:nvSpPr>
          <p:cNvPr id="9" name="文字方塊 8">
            <a:extLst>
              <a:ext uri="{FF2B5EF4-FFF2-40B4-BE49-F238E27FC236}">
                <a16:creationId xmlns:a16="http://schemas.microsoft.com/office/drawing/2014/main" id="{28CDD599-4827-410C-8A96-62C083DAFA48}"/>
              </a:ext>
            </a:extLst>
          </p:cNvPr>
          <p:cNvSpPr txBox="1"/>
          <p:nvPr/>
        </p:nvSpPr>
        <p:spPr>
          <a:xfrm>
            <a:off x="1993134" y="1789011"/>
            <a:ext cx="46934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4000" dirty="0">
                <a:solidFill>
                  <a:srgbClr val="0000FF"/>
                </a:solidFill>
              </a:rPr>
              <a:t>大夜班作業員</a:t>
            </a:r>
            <a:r>
              <a:rPr lang="en-US" altLang="zh-TW" sz="4000" dirty="0">
                <a:solidFill>
                  <a:srgbClr val="0000FF"/>
                </a:solidFill>
              </a:rPr>
              <a:t>(</a:t>
            </a:r>
            <a:r>
              <a:rPr lang="zh-TW" altLang="en-US" sz="4000" dirty="0">
                <a:solidFill>
                  <a:srgbClr val="0000FF"/>
                </a:solidFill>
              </a:rPr>
              <a:t>正職</a:t>
            </a:r>
            <a:r>
              <a:rPr lang="en-US" altLang="zh-TW" sz="4000" dirty="0">
                <a:solidFill>
                  <a:srgbClr val="0000FF"/>
                </a:solidFill>
              </a:rPr>
              <a:t>)</a:t>
            </a:r>
            <a:endParaRPr lang="zh-TW" altLang="en-US" sz="4000" dirty="0">
              <a:solidFill>
                <a:srgbClr val="0000FF"/>
              </a:solidFill>
            </a:endParaRPr>
          </a:p>
        </p:txBody>
      </p:sp>
      <p:sp>
        <p:nvSpPr>
          <p:cNvPr id="19" name="文字方塊 18">
            <a:extLst>
              <a:ext uri="{FF2B5EF4-FFF2-40B4-BE49-F238E27FC236}">
                <a16:creationId xmlns:a16="http://schemas.microsoft.com/office/drawing/2014/main" id="{4C02F2CA-8E3E-44C3-8EFF-887B56DD88BC}"/>
              </a:ext>
            </a:extLst>
          </p:cNvPr>
          <p:cNvSpPr txBox="1"/>
          <p:nvPr/>
        </p:nvSpPr>
        <p:spPr>
          <a:xfrm>
            <a:off x="60105" y="6105289"/>
            <a:ext cx="2968790" cy="4370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TW" altLang="en-US" sz="2800" dirty="0"/>
              <a:t>應徵方式</a:t>
            </a:r>
            <a:r>
              <a:rPr lang="en-US" altLang="zh-TW" sz="2800" dirty="0"/>
              <a:t>:</a:t>
            </a:r>
            <a:endParaRPr lang="zh-TW" altLang="en-US" sz="2800" dirty="0"/>
          </a:p>
        </p:txBody>
      </p:sp>
      <p:sp>
        <p:nvSpPr>
          <p:cNvPr id="21" name="文字方塊 20">
            <a:extLst>
              <a:ext uri="{FF2B5EF4-FFF2-40B4-BE49-F238E27FC236}">
                <a16:creationId xmlns:a16="http://schemas.microsoft.com/office/drawing/2014/main" id="{FAB3A6DD-9F94-4EE4-B828-DC97F6C4BA83}"/>
              </a:ext>
            </a:extLst>
          </p:cNvPr>
          <p:cNvSpPr txBox="1"/>
          <p:nvPr/>
        </p:nvSpPr>
        <p:spPr>
          <a:xfrm>
            <a:off x="1838326" y="3072825"/>
            <a:ext cx="493395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4000" dirty="0">
                <a:solidFill>
                  <a:srgbClr val="0000FF"/>
                </a:solidFill>
              </a:rPr>
              <a:t>小夜班作業員</a:t>
            </a:r>
            <a:r>
              <a:rPr lang="en-US" altLang="zh-TW" sz="4000" dirty="0">
                <a:solidFill>
                  <a:srgbClr val="0000FF"/>
                </a:solidFill>
              </a:rPr>
              <a:t>(</a:t>
            </a:r>
            <a:r>
              <a:rPr lang="zh-TW" altLang="en-US" sz="4000" dirty="0">
                <a:solidFill>
                  <a:srgbClr val="0000FF"/>
                </a:solidFill>
              </a:rPr>
              <a:t>正職</a:t>
            </a:r>
            <a:r>
              <a:rPr lang="en-US" altLang="zh-TW" sz="4000" dirty="0">
                <a:solidFill>
                  <a:srgbClr val="0000FF"/>
                </a:solidFill>
              </a:rPr>
              <a:t>)</a:t>
            </a:r>
            <a:endParaRPr lang="zh-TW" altLang="en-US" sz="4000" dirty="0">
              <a:solidFill>
                <a:srgbClr val="0000FF"/>
              </a:solidFill>
            </a:endParaRPr>
          </a:p>
        </p:txBody>
      </p:sp>
      <p:sp>
        <p:nvSpPr>
          <p:cNvPr id="22" name="文字方塊 21">
            <a:extLst>
              <a:ext uri="{FF2B5EF4-FFF2-40B4-BE49-F238E27FC236}">
                <a16:creationId xmlns:a16="http://schemas.microsoft.com/office/drawing/2014/main" id="{F7D95A53-E124-487A-AFB2-C188DA3B52A2}"/>
              </a:ext>
            </a:extLst>
          </p:cNvPr>
          <p:cNvSpPr txBox="1"/>
          <p:nvPr/>
        </p:nvSpPr>
        <p:spPr>
          <a:xfrm>
            <a:off x="2133600" y="2520394"/>
            <a:ext cx="4182982" cy="4514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ts val="2800"/>
              </a:lnSpc>
            </a:pPr>
            <a:r>
              <a:rPr lang="zh-TW" altLang="en-US" sz="2800" dirty="0"/>
              <a:t>上班時間：</a:t>
            </a:r>
            <a:r>
              <a:rPr lang="en-US" altLang="zh-TW" sz="2800" dirty="0"/>
              <a:t>23:15~07:45 </a:t>
            </a:r>
          </a:p>
        </p:txBody>
      </p:sp>
      <p:sp>
        <p:nvSpPr>
          <p:cNvPr id="23" name="文字方塊 22">
            <a:extLst>
              <a:ext uri="{FF2B5EF4-FFF2-40B4-BE49-F238E27FC236}">
                <a16:creationId xmlns:a16="http://schemas.microsoft.com/office/drawing/2014/main" id="{0E0D154C-F3DC-463A-BA67-D8214AFE9403}"/>
              </a:ext>
            </a:extLst>
          </p:cNvPr>
          <p:cNvSpPr txBox="1"/>
          <p:nvPr/>
        </p:nvSpPr>
        <p:spPr>
          <a:xfrm>
            <a:off x="2133600" y="3685322"/>
            <a:ext cx="4182982" cy="4514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ts val="2800"/>
              </a:lnSpc>
            </a:pPr>
            <a:r>
              <a:rPr lang="zh-TW" altLang="en-US" sz="2800" dirty="0"/>
              <a:t>上班時間：</a:t>
            </a:r>
            <a:r>
              <a:rPr lang="en-US" altLang="zh-TW" sz="2800" dirty="0"/>
              <a:t>15:15~23:45</a:t>
            </a:r>
          </a:p>
        </p:txBody>
      </p:sp>
      <p:sp>
        <p:nvSpPr>
          <p:cNvPr id="15" name="文字方塊 14">
            <a:extLst>
              <a:ext uri="{FF2B5EF4-FFF2-40B4-BE49-F238E27FC236}">
                <a16:creationId xmlns:a16="http://schemas.microsoft.com/office/drawing/2014/main" id="{549B4B10-21AE-4795-955D-69D433AEBA10}"/>
              </a:ext>
            </a:extLst>
          </p:cNvPr>
          <p:cNvSpPr txBox="1"/>
          <p:nvPr/>
        </p:nvSpPr>
        <p:spPr>
          <a:xfrm>
            <a:off x="171450" y="6540904"/>
            <a:ext cx="6686550" cy="2371227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l">
              <a:lnSpc>
                <a:spcPts val="3000"/>
              </a:lnSpc>
            </a:pPr>
            <a:r>
              <a:rPr lang="en-US" altLang="zh-TW" sz="2400" b="0" dirty="0"/>
              <a:t>1.</a:t>
            </a:r>
            <a:r>
              <a:rPr lang="zh-TW" altLang="en-US" sz="2400" b="0" dirty="0"/>
              <a:t>透過</a:t>
            </a:r>
            <a:r>
              <a:rPr lang="en-US" altLang="zh-TW" sz="2400" dirty="0">
                <a:solidFill>
                  <a:srgbClr val="0000FF"/>
                </a:solidFill>
              </a:rPr>
              <a:t>104</a:t>
            </a:r>
            <a:r>
              <a:rPr lang="zh-TW" altLang="en-US" sz="2400" dirty="0">
                <a:solidFill>
                  <a:srgbClr val="0000FF"/>
                </a:solidFill>
              </a:rPr>
              <a:t>或</a:t>
            </a:r>
            <a:r>
              <a:rPr lang="en-US" altLang="zh-TW" sz="2400" dirty="0">
                <a:solidFill>
                  <a:srgbClr val="0000FF"/>
                </a:solidFill>
              </a:rPr>
              <a:t>1111</a:t>
            </a:r>
            <a:r>
              <a:rPr lang="zh-TW" altLang="en-US" sz="2400" dirty="0">
                <a:solidFill>
                  <a:srgbClr val="0000FF"/>
                </a:solidFill>
              </a:rPr>
              <a:t>人力銀行</a:t>
            </a:r>
            <a:r>
              <a:rPr lang="zh-TW" altLang="en-US" sz="2400" b="0" dirty="0"/>
              <a:t>投履歷</a:t>
            </a:r>
            <a:endParaRPr lang="en-US" altLang="zh-TW" sz="2400" b="0" dirty="0"/>
          </a:p>
          <a:p>
            <a:pPr algn="l">
              <a:lnSpc>
                <a:spcPts val="3000"/>
              </a:lnSpc>
            </a:pPr>
            <a:r>
              <a:rPr lang="en-US" altLang="zh-TW" sz="2400" b="0" dirty="0"/>
              <a:t>2.</a:t>
            </a:r>
            <a:r>
              <a:rPr lang="zh-TW" altLang="en-US" sz="2400" b="0" dirty="0"/>
              <a:t>攜帶履歷親自到公司面談，</a:t>
            </a:r>
            <a:endParaRPr lang="en-US" altLang="zh-TW" sz="2400" b="0" dirty="0"/>
          </a:p>
          <a:p>
            <a:pPr algn="l">
              <a:lnSpc>
                <a:spcPts val="3000"/>
              </a:lnSpc>
            </a:pPr>
            <a:r>
              <a:rPr lang="zh-TW" altLang="en-US" sz="2400" b="0" dirty="0"/>
              <a:t>   面談時間</a:t>
            </a:r>
            <a:r>
              <a:rPr lang="en-US" altLang="zh-TW" sz="2400" b="0" dirty="0"/>
              <a:t>:</a:t>
            </a:r>
            <a:r>
              <a:rPr lang="zh-TW" altLang="en-US" sz="2400" dirty="0">
                <a:solidFill>
                  <a:srgbClr val="0000FF"/>
                </a:solidFill>
              </a:rPr>
              <a:t>早上</a:t>
            </a:r>
            <a:r>
              <a:rPr lang="en-US" altLang="zh-TW" sz="2400" dirty="0">
                <a:solidFill>
                  <a:srgbClr val="0000FF"/>
                </a:solidFill>
              </a:rPr>
              <a:t>9</a:t>
            </a:r>
            <a:r>
              <a:rPr lang="zh-TW" altLang="en-US" sz="2400" dirty="0">
                <a:solidFill>
                  <a:srgbClr val="0000FF"/>
                </a:solidFill>
              </a:rPr>
              <a:t>點</a:t>
            </a:r>
            <a:r>
              <a:rPr lang="en-US" altLang="zh-TW" sz="2400" dirty="0">
                <a:solidFill>
                  <a:srgbClr val="0000FF"/>
                </a:solidFill>
              </a:rPr>
              <a:t>30</a:t>
            </a:r>
            <a:r>
              <a:rPr lang="zh-TW" altLang="en-US" sz="2400" dirty="0">
                <a:solidFill>
                  <a:srgbClr val="0000FF"/>
                </a:solidFill>
              </a:rPr>
              <a:t> 或 下午</a:t>
            </a:r>
            <a:r>
              <a:rPr lang="en-US" altLang="zh-TW" sz="2400" dirty="0">
                <a:solidFill>
                  <a:srgbClr val="0000FF"/>
                </a:solidFill>
              </a:rPr>
              <a:t>3</a:t>
            </a:r>
            <a:r>
              <a:rPr lang="zh-TW" altLang="en-US" sz="2400" dirty="0">
                <a:solidFill>
                  <a:srgbClr val="0000FF"/>
                </a:solidFill>
              </a:rPr>
              <a:t>點</a:t>
            </a:r>
            <a:r>
              <a:rPr lang="en-US" altLang="zh-TW" sz="2400" dirty="0">
                <a:solidFill>
                  <a:srgbClr val="0000FF"/>
                </a:solidFill>
              </a:rPr>
              <a:t>30</a:t>
            </a:r>
            <a:r>
              <a:rPr lang="zh-TW" altLang="en-US" sz="2400" dirty="0">
                <a:solidFill>
                  <a:srgbClr val="0000FF"/>
                </a:solidFill>
              </a:rPr>
              <a:t>分</a:t>
            </a:r>
          </a:p>
          <a:p>
            <a:pPr algn="l">
              <a:lnSpc>
                <a:spcPts val="3000"/>
              </a:lnSpc>
            </a:pPr>
            <a:r>
              <a:rPr lang="zh-TW" altLang="en-US" sz="2400" b="0" dirty="0"/>
              <a:t>   公司地址</a:t>
            </a:r>
            <a:r>
              <a:rPr lang="en-US" altLang="zh-TW" sz="2400" b="0" dirty="0"/>
              <a:t>:</a:t>
            </a:r>
            <a:r>
              <a:rPr lang="zh-TW" altLang="en-US" sz="2400" b="0" dirty="0"/>
              <a:t>高雄市楠梓加工出口區東二街</a:t>
            </a:r>
            <a:r>
              <a:rPr lang="en-US" altLang="zh-TW" sz="2400" b="0" dirty="0"/>
              <a:t>3-4</a:t>
            </a:r>
            <a:r>
              <a:rPr lang="zh-TW" altLang="en-US" sz="2400" b="0" dirty="0"/>
              <a:t>號</a:t>
            </a:r>
            <a:endParaRPr lang="en-US" altLang="zh-TW" sz="2400" b="0" dirty="0"/>
          </a:p>
          <a:p>
            <a:pPr algn="l">
              <a:lnSpc>
                <a:spcPts val="3000"/>
              </a:lnSpc>
            </a:pPr>
            <a:r>
              <a:rPr lang="en-US" altLang="zh-TW" sz="2400" b="0" dirty="0"/>
              <a:t>3.</a:t>
            </a:r>
            <a:r>
              <a:rPr lang="zh-TW" altLang="en-US" sz="2400" b="0" dirty="0"/>
              <a:t>聯絡電話： </a:t>
            </a:r>
            <a:r>
              <a:rPr lang="en-US" altLang="zh-TW" sz="2400" dirty="0">
                <a:solidFill>
                  <a:srgbClr val="0000FF"/>
                </a:solidFill>
              </a:rPr>
              <a:t>07 – 3676276</a:t>
            </a:r>
            <a:r>
              <a:rPr lang="zh-TW" altLang="en-US" sz="2400" dirty="0">
                <a:solidFill>
                  <a:srgbClr val="0000FF"/>
                </a:solidFill>
              </a:rPr>
              <a:t> 戴先生</a:t>
            </a:r>
            <a:r>
              <a:rPr lang="en-US" altLang="zh-TW" sz="2400" dirty="0">
                <a:solidFill>
                  <a:srgbClr val="0000FF"/>
                </a:solidFill>
              </a:rPr>
              <a:t> </a:t>
            </a:r>
          </a:p>
          <a:p>
            <a:pPr algn="l">
              <a:lnSpc>
                <a:spcPts val="3000"/>
              </a:lnSpc>
            </a:pPr>
            <a:r>
              <a:rPr lang="zh-TW" altLang="en-US" sz="2400" dirty="0">
                <a:solidFill>
                  <a:srgbClr val="0000FF"/>
                </a:solidFill>
              </a:rPr>
              <a:t>                    </a:t>
            </a:r>
            <a:r>
              <a:rPr lang="en-US" altLang="zh-TW" sz="2400" dirty="0">
                <a:solidFill>
                  <a:srgbClr val="0000FF"/>
                </a:solidFill>
              </a:rPr>
              <a:t>07 – 3676215 </a:t>
            </a:r>
            <a:r>
              <a:rPr lang="zh-TW" altLang="en-US" sz="2400" dirty="0">
                <a:solidFill>
                  <a:srgbClr val="0000FF"/>
                </a:solidFill>
              </a:rPr>
              <a:t>呂小姐 </a:t>
            </a:r>
          </a:p>
        </p:txBody>
      </p:sp>
      <p:sp>
        <p:nvSpPr>
          <p:cNvPr id="13" name="文字方塊 12">
            <a:extLst>
              <a:ext uri="{FF2B5EF4-FFF2-40B4-BE49-F238E27FC236}">
                <a16:creationId xmlns:a16="http://schemas.microsoft.com/office/drawing/2014/main" id="{0D19F2E7-9EC9-44AE-8D88-AE42F1A6A39A}"/>
              </a:ext>
            </a:extLst>
          </p:cNvPr>
          <p:cNvSpPr txBox="1"/>
          <p:nvPr/>
        </p:nvSpPr>
        <p:spPr>
          <a:xfrm>
            <a:off x="1905000" y="4269804"/>
            <a:ext cx="46934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4000" dirty="0">
                <a:solidFill>
                  <a:srgbClr val="0000FF"/>
                </a:solidFill>
              </a:rPr>
              <a:t>維修技術員</a:t>
            </a:r>
            <a:r>
              <a:rPr lang="en-US" altLang="zh-TW" sz="4000" dirty="0">
                <a:solidFill>
                  <a:srgbClr val="0000FF"/>
                </a:solidFill>
              </a:rPr>
              <a:t>(</a:t>
            </a:r>
            <a:r>
              <a:rPr lang="zh-TW" altLang="en-US" sz="4000" dirty="0">
                <a:solidFill>
                  <a:srgbClr val="0000FF"/>
                </a:solidFill>
              </a:rPr>
              <a:t>正職</a:t>
            </a:r>
            <a:r>
              <a:rPr lang="en-US" altLang="zh-TW" sz="4000" dirty="0">
                <a:solidFill>
                  <a:srgbClr val="0000FF"/>
                </a:solidFill>
              </a:rPr>
              <a:t>)</a:t>
            </a:r>
            <a:endParaRPr lang="zh-TW" altLang="en-US" sz="4000" dirty="0">
              <a:solidFill>
                <a:srgbClr val="0000FF"/>
              </a:solidFill>
            </a:endParaRPr>
          </a:p>
        </p:txBody>
      </p:sp>
      <p:sp>
        <p:nvSpPr>
          <p:cNvPr id="16" name="文字方塊 15">
            <a:extLst>
              <a:ext uri="{FF2B5EF4-FFF2-40B4-BE49-F238E27FC236}">
                <a16:creationId xmlns:a16="http://schemas.microsoft.com/office/drawing/2014/main" id="{3B83FFD4-3554-48AC-B811-04766732A9AA}"/>
              </a:ext>
            </a:extLst>
          </p:cNvPr>
          <p:cNvSpPr txBox="1"/>
          <p:nvPr/>
        </p:nvSpPr>
        <p:spPr>
          <a:xfrm>
            <a:off x="2133600" y="4958794"/>
            <a:ext cx="4182982" cy="4514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ts val="2800"/>
              </a:lnSpc>
            </a:pPr>
            <a:r>
              <a:rPr lang="en-US" altLang="zh-TW" sz="2800" dirty="0"/>
              <a:t>(</a:t>
            </a:r>
            <a:r>
              <a:rPr lang="zh-TW" altLang="en-US" sz="2800" dirty="0"/>
              <a:t>需輪班，</a:t>
            </a:r>
            <a:r>
              <a:rPr lang="en-US" altLang="zh-TW" sz="2800" dirty="0"/>
              <a:t>1-2</a:t>
            </a:r>
            <a:r>
              <a:rPr lang="zh-TW" altLang="en-US" sz="2800" dirty="0"/>
              <a:t>個月輪一次</a:t>
            </a:r>
            <a:r>
              <a:rPr lang="en-US" altLang="zh-TW" sz="28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736973136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VSH_Landscape_2pg_130529">
  <a:themeElements>
    <a:clrScheme name="VSH_Landscape_2pg_090409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SH_Landscape_2pg_090409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=""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=""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8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Helvetica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=""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=""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8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Helvetica" charset="0"/>
            <a:ea typeface="ＭＳ Ｐゴシック" charset="0"/>
          </a:defRPr>
        </a:defPPr>
      </a:lstStyle>
    </a:lnDef>
  </a:objectDefaults>
  <a:extraClrSchemeLst>
    <a:extraClrScheme>
      <a:clrScheme name="VSH_Landscape_2pg_090409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SH_Landscape_2pg_090409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SH_Landscape_2pg_090409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SH_Landscape_2pg_090409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SH_Landscape_2pg_090409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SH_Landscape_2pg_090409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SH_Landscape_2pg_090409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SH_Landscape_2pg_090409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SH_Landscape_2pg_090409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SH_Landscape_2pg_090409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SH_Landscape_2pg_090409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SH_Landscape_2pg_090409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714C25B4F0C094A95EC6DD9D3FA709F" ma:contentTypeVersion="7" ma:contentTypeDescription="Create a new document." ma:contentTypeScope="" ma:versionID="0b7cbb67372b84249e444c48b9c7db6d">
  <xsd:schema xmlns:xsd="http://www.w3.org/2001/XMLSchema" xmlns:xs="http://www.w3.org/2001/XMLSchema" xmlns:p="http://schemas.microsoft.com/office/2006/metadata/properties" xmlns:ns2="C612AFA1-7CF5-4FB4-A448-E94F6617D635" targetNamespace="http://schemas.microsoft.com/office/2006/metadata/properties" ma:root="true" ma:fieldsID="091f7f54a9bedb819e7a926e8e1944f9" ns2:_="">
    <xsd:import namespace="C612AFA1-7CF5-4FB4-A448-E94F6617D635"/>
    <xsd:element name="properties">
      <xsd:complexType>
        <xsd:sequence>
          <xsd:element name="documentManagement">
            <xsd:complexType>
              <xsd:all>
                <xsd:element ref="ns2:Instruct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612AFA1-7CF5-4FB4-A448-E94F6617D635" elementFormDefault="qualified">
    <xsd:import namespace="http://schemas.microsoft.com/office/2006/documentManagement/types"/>
    <xsd:import namespace="http://schemas.microsoft.com/office/infopath/2007/PartnerControls"/>
    <xsd:element name="Instructions" ma:index="8" nillable="true" ma:displayName="Instructions" ma:internalName="Instructions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structions xmlns="C612AFA1-7CF5-4FB4-A448-E94F6617D635" xsi:nil="true"/>
  </documentManagement>
</p:properties>
</file>

<file path=customXml/itemProps1.xml><?xml version="1.0" encoding="utf-8"?>
<ds:datastoreItem xmlns:ds="http://schemas.openxmlformats.org/officeDocument/2006/customXml" ds:itemID="{CE26F6C0-D1EC-4A0D-88BE-237A5452D6F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C3EBF2F-9D2A-42CB-9D22-B7C208BACD2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612AFA1-7CF5-4FB4-A448-E94F6617D63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2A61D128-9B90-4C92-AEE3-B5FD0A294768}">
  <ds:schemaRefs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microsoft.com/office/2006/documentManagement/types"/>
    <ds:schemaRef ds:uri="C612AFA1-7CF5-4FB4-A448-E94F6617D635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VSH_Landscape_2pg_130529.pot</Template>
  <TotalTime>4126</TotalTime>
  <Words>112</Words>
  <Application>Microsoft Office PowerPoint</Application>
  <PresentationFormat>如螢幕大小 (4:3)</PresentationFormat>
  <Paragraphs>17</Paragraphs>
  <Slides>1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6" baseType="lpstr">
      <vt:lpstr>Arial</vt:lpstr>
      <vt:lpstr>Helvetica</vt:lpstr>
      <vt:lpstr>Times</vt:lpstr>
      <vt:lpstr>Wingdings</vt:lpstr>
      <vt:lpstr>VSH_Landscape_2pg_130529</vt:lpstr>
      <vt:lpstr>PowerPoint 簡報</vt:lpstr>
    </vt:vector>
  </TitlesOfParts>
  <Company>Vishay Intertechnology,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VSH.Marcom</dc:creator>
  <cp:lastModifiedBy>Hsieh, Billy</cp:lastModifiedBy>
  <cp:revision>400</cp:revision>
  <cp:lastPrinted>2020-07-24T04:10:48Z</cp:lastPrinted>
  <dcterms:created xsi:type="dcterms:W3CDTF">2009-10-29T15:02:51Z</dcterms:created>
  <dcterms:modified xsi:type="dcterms:W3CDTF">2021-03-15T07:13:05Z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0x010100A714C25B4F0C094A95EC6DD9D3FA709F</vt:lpwstr>
  </property>
</Properties>
</file>