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629" r:id="rId5"/>
    <p:sldId id="627" r:id="rId6"/>
    <p:sldId id="623" r:id="rId7"/>
    <p:sldId id="624" r:id="rId8"/>
    <p:sldId id="625" r:id="rId9"/>
    <p:sldId id="630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FE9"/>
    <a:srgbClr val="2340E9"/>
    <a:srgbClr val="00C2FF"/>
    <a:srgbClr val="0000FF"/>
    <a:srgbClr val="001DFF"/>
    <a:srgbClr val="3A34E1"/>
    <a:srgbClr val="453CFB"/>
    <a:srgbClr val="3D3FED"/>
    <a:srgbClr val="1C37CD"/>
    <a:srgbClr val="F7B5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3" autoAdjust="0"/>
    <p:restoredTop sz="94280" autoAdjust="0"/>
  </p:normalViewPr>
  <p:slideViewPr>
    <p:cSldViewPr snapToGrid="0" snapToObjects="1">
      <p:cViewPr varScale="1">
        <p:scale>
          <a:sx n="72" d="100"/>
          <a:sy n="72" d="100"/>
        </p:scale>
        <p:origin x="7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2616" y="-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4840E-1260-AE47-B727-078E4ADB60E7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5A9F6-4ED6-6943-8533-FF463C3D2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2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為什麼要做</a:t>
            </a:r>
            <a:r>
              <a:rPr lang="en-US" altLang="zh-TW" dirty="0"/>
              <a:t>CRM</a:t>
            </a:r>
            <a:r>
              <a:rPr lang="zh-TW" altLang="en-US" dirty="0"/>
              <a:t>呢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大家想像一下，如果有一個水桶有很多洞的話，</a:t>
            </a:r>
            <a:endParaRPr lang="en-US" altLang="zh-TW" dirty="0"/>
          </a:p>
          <a:p>
            <a:r>
              <a:rPr lang="zh-TW" altLang="en-US" dirty="0"/>
              <a:t>當我們把水倒進去水桶時，水會慢慢的從這些洞一點一滴的流失。</a:t>
            </a:r>
            <a:endParaRPr lang="en-US" altLang="zh-TW" dirty="0"/>
          </a:p>
          <a:p>
            <a:r>
              <a:rPr lang="en-US" altLang="zh-TW" dirty="0"/>
              <a:t>=&gt;</a:t>
            </a:r>
            <a:r>
              <a:rPr lang="zh-TW" altLang="en-US" dirty="0"/>
              <a:t>跳下一頁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5A9F6-4ED6-6943-8533-FF463C3D28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0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hyperlink" Target="http://www.gss.com.tw/" TargetMode="Externa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0900" y="881063"/>
            <a:ext cx="11341100" cy="2387600"/>
          </a:xfrm>
        </p:spPr>
        <p:txBody>
          <a:bodyPr anchor="b">
            <a:noAutofit/>
          </a:bodyPr>
          <a:lstStyle>
            <a:lvl1pPr algn="l">
              <a:defRPr sz="8800" b="1"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900" y="39068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9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0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11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8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298576"/>
            <a:ext cx="10515600" cy="132556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03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004406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/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00B0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00" tIns="28800" rIns="57600" bIns="288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5262" y="1199059"/>
            <a:ext cx="7866625" cy="114217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kumimoji="1" lang="zh-TW" altLang="en-US" dirty="0"/>
              <a:t>按一下以編輯母片標題樣式</a:t>
            </a:r>
          </a:p>
        </p:txBody>
      </p:sp>
      <p:pic>
        <p:nvPicPr>
          <p:cNvPr id="3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79866" y="3429000"/>
            <a:ext cx="1867860" cy="41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圖片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4010657"/>
            <a:ext cx="62992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圖片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37981" y="3983527"/>
            <a:ext cx="4039319" cy="218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3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4268908" y="6352614"/>
            <a:ext cx="1674283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dirty="0" err="1">
                <a:solidFill>
                  <a:schemeClr val="bg1"/>
                </a:solidFill>
                <a:latin typeface="微軟正黑體" charset="-120"/>
                <a:ea typeface="微軟正黑體" charset="-120"/>
              </a:rPr>
              <a:t>www.gss.com.tw</a:t>
            </a:r>
            <a:endParaRPr lang="zh-TW" altLang="zh-TW" sz="1800" dirty="0">
              <a:solidFill>
                <a:schemeClr val="bg1"/>
              </a:solidFill>
            </a:endParaRPr>
          </a:p>
        </p:txBody>
      </p:sp>
      <p:pic>
        <p:nvPicPr>
          <p:cNvPr id="7" name="圖片 1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7351" y="6359833"/>
            <a:ext cx="1864783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圖片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761" r="26392" b="21404"/>
          <a:stretch>
            <a:fillRect/>
          </a:stretch>
        </p:blipFill>
        <p:spPr bwMode="auto">
          <a:xfrm>
            <a:off x="2307168" y="6046788"/>
            <a:ext cx="1731433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ject 3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6082891" y="6352614"/>
            <a:ext cx="2194984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FFFFFF"/>
                </a:solidFill>
                <a:latin typeface="微軟正黑體" charset="-120"/>
                <a:ea typeface="微軟正黑體" charset="-120"/>
              </a:rPr>
              <a:t>www.gsscloud.com</a:t>
            </a:r>
            <a:endParaRPr lang="zh-TW" altLang="en-US" sz="1200">
              <a:solidFill>
                <a:srgbClr val="FFFFFF"/>
              </a:solidFill>
              <a:latin typeface="微軟正黑體" charset="-120"/>
              <a:ea typeface="微軟正黑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6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6359" y="401638"/>
            <a:ext cx="5238750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0900" y="881063"/>
            <a:ext cx="9144000" cy="2387600"/>
          </a:xfrm>
        </p:spPr>
        <p:txBody>
          <a:bodyPr anchor="b">
            <a:noAutofit/>
          </a:bodyPr>
          <a:lstStyle>
            <a:lvl1pPr algn="l">
              <a:defRPr sz="8800" b="1"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900" y="39068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3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25"/>
            <a:ext cx="10515600" cy="132556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8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382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0179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54100"/>
            <a:ext cx="5181600" cy="5122863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54100"/>
            <a:ext cx="5181600" cy="5122863"/>
          </a:xfrm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3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5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255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49474"/>
            <a:ext cx="5157787" cy="4060825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255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49474"/>
            <a:ext cx="5183188" cy="4060825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0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8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6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249187"/>
            <a:ext cx="12192000" cy="620687"/>
          </a:xfrm>
          <a:prstGeom prst="rect">
            <a:avLst/>
          </a:prstGeom>
          <a:solidFill>
            <a:srgbClr val="00B0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187" y="6420546"/>
            <a:ext cx="1053041" cy="31093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6033" y="6465819"/>
            <a:ext cx="789823" cy="300717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6350403"/>
            <a:ext cx="368458" cy="140286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6359" y="6102816"/>
            <a:ext cx="1359197" cy="7825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525"/>
            <a:ext cx="10515600" cy="1044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54100"/>
            <a:ext cx="10515600" cy="5122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91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F961712-4546-4349-AE24-D6B6402A07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1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9" r:id="rId1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C2FF"/>
          </a:solidFill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ngAhqq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5499" y="3833705"/>
            <a:ext cx="5322343" cy="3064379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55732" y="1234835"/>
            <a:ext cx="2253457" cy="857983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2202" y="601663"/>
            <a:ext cx="1399219" cy="532740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2796" y="3282858"/>
            <a:ext cx="1865527" cy="550847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1733" y="4047608"/>
            <a:ext cx="2189001" cy="545798"/>
          </a:xfrm>
          <a:prstGeom prst="rect">
            <a:avLst/>
          </a:prstGeom>
        </p:spPr>
      </p:pic>
      <p:sp>
        <p:nvSpPr>
          <p:cNvPr id="23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712-4546-4349-AE24-D6B6402A07C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標題 3"/>
          <p:cNvSpPr>
            <a:spLocks noGrp="1"/>
          </p:cNvSpPr>
          <p:nvPr>
            <p:ph type="ctrTitle"/>
          </p:nvPr>
        </p:nvSpPr>
        <p:spPr>
          <a:xfrm>
            <a:off x="546270" y="2364481"/>
            <a:ext cx="10265833" cy="2387600"/>
          </a:xfrm>
        </p:spPr>
        <p:txBody>
          <a:bodyPr/>
          <a:lstStyle/>
          <a:p>
            <a:br>
              <a:rPr lang="zh-TW" altLang="en-US" sz="7200" dirty="0"/>
            </a:br>
            <a:br>
              <a:rPr lang="en-US" altLang="zh-TW" sz="7200" dirty="0"/>
            </a:br>
            <a:br>
              <a:rPr lang="en-US" altLang="zh-TW" sz="7200" dirty="0"/>
            </a:br>
            <a:r>
              <a:rPr lang="zh-TW" altLang="en-US" sz="7200" dirty="0"/>
              <a:t>運用資訊科技開啓</a:t>
            </a:r>
            <a:br>
              <a:rPr lang="en-US" altLang="zh-TW" sz="7200" dirty="0"/>
            </a:br>
            <a:r>
              <a:rPr lang="zh-TW" altLang="en-US" sz="7200" dirty="0"/>
              <a:t>雲時代顧客關係管理</a:t>
            </a:r>
            <a:br>
              <a:rPr lang="en-US" altLang="zh-TW" sz="7200" dirty="0"/>
            </a:br>
            <a:r>
              <a:rPr lang="zh-TW" altLang="en-US" sz="7200" dirty="0"/>
              <a:t>教師研習</a:t>
            </a:r>
          </a:p>
        </p:txBody>
      </p:sp>
    </p:spTree>
    <p:extLst>
      <p:ext uri="{BB962C8B-B14F-4D97-AF65-F5344CB8AC3E}">
        <p14:creationId xmlns:p14="http://schemas.microsoft.com/office/powerpoint/2010/main" val="182793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TW" altLang="en-US" dirty="0">
                <a:solidFill>
                  <a:srgbClr val="002060"/>
                </a:solidFill>
              </a:rPr>
              <a:t>活動目的</a:t>
            </a:r>
          </a:p>
        </p:txBody>
      </p:sp>
      <p:sp>
        <p:nvSpPr>
          <p:cNvPr id="20484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9203267" y="6356351"/>
            <a:ext cx="2844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2635CB4-2824-4300-A023-78D791E88D6A}" type="slidenum">
              <a:rPr kumimoji="0" lang="zh-TW" altLang="en-US" smtClean="0">
                <a:solidFill>
                  <a:schemeClr val="bg1"/>
                </a:solidFill>
                <a:latin typeface="Tw Cen MT" pitchFamily="34" charset="0"/>
                <a:ea typeface="微軟正黑體" pitchFamily="34" charset="-12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0" lang="zh-TW" altLang="en-US">
              <a:solidFill>
                <a:schemeClr val="bg1"/>
              </a:solidFill>
              <a:latin typeface="Tw Cen MT" pitchFamily="34" charset="0"/>
              <a:ea typeface="微軟正黑體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885E785-059D-4F8B-93DD-408BE5E7FF88}"/>
              </a:ext>
            </a:extLst>
          </p:cNvPr>
          <p:cNvSpPr/>
          <p:nvPr/>
        </p:nvSpPr>
        <p:spPr>
          <a:xfrm>
            <a:off x="838200" y="1054100"/>
            <a:ext cx="10515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+mn-ea"/>
              </a:rPr>
              <a:t>時值雲端應用服務時代，顧客關係管理也要跟上時代潮流，企業更是徹底運用資訊科技，透過便利的雲端軟體服務緊密連結、強化及鞏固顧客關係。</a:t>
            </a:r>
            <a:endParaRPr lang="en-US" altLang="zh-TW" sz="2800" dirty="0">
              <a:latin typeface="+mn-ea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>
                <a:latin typeface="+mn-ea"/>
              </a:rPr>
              <a:t>本研習課程由專業講師介紹</a:t>
            </a:r>
            <a:r>
              <a:rPr lang="en-US" altLang="zh-TW" sz="2800" dirty="0">
                <a:latin typeface="+mn-ea"/>
              </a:rPr>
              <a:t>Vital CRM</a:t>
            </a:r>
            <a:r>
              <a:rPr lang="zh-TW" altLang="en-US" sz="2800" dirty="0">
                <a:latin typeface="+mn-ea"/>
              </a:rPr>
              <a:t>系統在教學應用的實例與實機操作，並分享實際個案分析採用叡揚資訊的雲端應用</a:t>
            </a:r>
            <a:r>
              <a:rPr lang="en-US" altLang="zh-TW" sz="2800" dirty="0">
                <a:latin typeface="+mn-ea"/>
              </a:rPr>
              <a:t>Vital CRM</a:t>
            </a:r>
            <a:r>
              <a:rPr lang="zh-TW" altLang="en-US" sz="2800" dirty="0">
                <a:latin typeface="+mn-ea"/>
              </a:rPr>
              <a:t>教學認證版的應用系統實例解說，增加課程講授素材的豐富度，做為</a:t>
            </a:r>
            <a:r>
              <a:rPr lang="en-US" altLang="zh-TW" sz="2800" dirty="0">
                <a:latin typeface="+mn-ea"/>
              </a:rPr>
              <a:t>CRM</a:t>
            </a:r>
            <a:r>
              <a:rPr lang="zh-TW" altLang="en-US" sz="2800" dirty="0">
                <a:latin typeface="+mn-ea"/>
              </a:rPr>
              <a:t>學理與實務互相輝映的最佳應用。</a:t>
            </a:r>
            <a:endParaRPr lang="en-US" altLang="zh-TW" sz="2800" dirty="0">
              <a:latin typeface="+mn-ea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>
                <a:latin typeface="+mn-ea"/>
              </a:rPr>
              <a:t>本活動結合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證照考試說明</a:t>
            </a:r>
            <a:r>
              <a:rPr lang="zh-TW" altLang="en-US" sz="2800" dirty="0">
                <a:latin typeface="+mn-ea"/>
              </a:rPr>
              <a:t>，協助全國技專校院培育</a:t>
            </a:r>
            <a:r>
              <a:rPr lang="en-US" altLang="zh-TW" sz="2800" dirty="0">
                <a:latin typeface="+mn-ea"/>
              </a:rPr>
              <a:t>CRM</a:t>
            </a:r>
            <a:r>
              <a:rPr lang="zh-TW" altLang="en-US" sz="2800" dirty="0">
                <a:latin typeface="+mn-ea"/>
              </a:rPr>
              <a:t>軟體應用種子教師，未來可融入相關教學課程中，培育更多產業所需之技術人才。</a:t>
            </a:r>
          </a:p>
        </p:txBody>
      </p:sp>
    </p:spTree>
    <p:extLst>
      <p:ext uri="{BB962C8B-B14F-4D97-AF65-F5344CB8AC3E}">
        <p14:creationId xmlns:p14="http://schemas.microsoft.com/office/powerpoint/2010/main" val="254201942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TW" altLang="en-US" dirty="0">
                <a:solidFill>
                  <a:srgbClr val="002060"/>
                </a:solidFill>
              </a:rPr>
              <a:t>研習資訊</a:t>
            </a:r>
          </a:p>
        </p:txBody>
      </p:sp>
      <p:sp>
        <p:nvSpPr>
          <p:cNvPr id="20484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9203267" y="6356351"/>
            <a:ext cx="2844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2635CB4-2824-4300-A023-78D791E88D6A}" type="slidenum">
              <a:rPr kumimoji="0" lang="zh-TW" altLang="en-US" smtClean="0">
                <a:solidFill>
                  <a:schemeClr val="bg1"/>
                </a:solidFill>
                <a:latin typeface="Tw Cen MT" pitchFamily="34" charset="0"/>
                <a:ea typeface="微軟正黑體" pitchFamily="34" charset="-12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kumimoji="0" lang="zh-TW" altLang="en-US">
              <a:solidFill>
                <a:schemeClr val="bg1"/>
              </a:solidFill>
              <a:latin typeface="Tw Cen MT" pitchFamily="34" charset="0"/>
              <a:ea typeface="微軟正黑體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47B66DB-E8E8-49F1-A865-DA52BEE63E18}"/>
              </a:ext>
            </a:extLst>
          </p:cNvPr>
          <p:cNvSpPr txBox="1"/>
          <p:nvPr/>
        </p:nvSpPr>
        <p:spPr>
          <a:xfrm>
            <a:off x="838200" y="926466"/>
            <a:ext cx="11049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主辦單位：國立臺北商業大學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協辦單位：叡揚資訊股份有限公司、碁峰資訊股份有限公司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執行單位：國立臺北商業大學資訊管理系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研習時間：</a:t>
            </a:r>
            <a:r>
              <a:rPr lang="en-US" altLang="zh-TW" sz="2800" dirty="0">
                <a:latin typeface="+mn-ea"/>
              </a:rPr>
              <a:t>107</a:t>
            </a:r>
            <a:r>
              <a:rPr lang="zh-TW" altLang="en-US" sz="2800" dirty="0">
                <a:latin typeface="+mn-ea"/>
              </a:rPr>
              <a:t>年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en-US" sz="2800" dirty="0">
                <a:latin typeface="+mn-ea"/>
              </a:rPr>
              <a:t>月</a:t>
            </a:r>
            <a:r>
              <a:rPr lang="en-US" altLang="zh-TW" sz="2800" dirty="0">
                <a:latin typeface="+mn-ea"/>
              </a:rPr>
              <a:t>23</a:t>
            </a:r>
            <a:r>
              <a:rPr lang="zh-TW" altLang="en-US" sz="2800" dirty="0">
                <a:latin typeface="+mn-ea"/>
              </a:rPr>
              <a:t>日</a:t>
            </a:r>
            <a:r>
              <a:rPr lang="en-US" altLang="zh-TW" sz="2800" dirty="0">
                <a:latin typeface="+mn-ea"/>
              </a:rPr>
              <a:t>(</a:t>
            </a:r>
            <a:r>
              <a:rPr lang="zh-TW" altLang="en-US" sz="2800" dirty="0">
                <a:latin typeface="+mn-ea"/>
              </a:rPr>
              <a:t>三</a:t>
            </a:r>
            <a:r>
              <a:rPr lang="en-US" altLang="zh-TW" sz="2800" dirty="0">
                <a:latin typeface="+mn-ea"/>
              </a:rPr>
              <a:t>) 13:30 – 16:30  </a:t>
            </a:r>
            <a:r>
              <a:rPr lang="zh-TW" altLang="en-US" sz="2800" dirty="0">
                <a:latin typeface="+mn-ea"/>
              </a:rPr>
              <a:t>總計</a:t>
            </a:r>
            <a:r>
              <a:rPr lang="en-US" altLang="zh-TW" sz="2800" dirty="0">
                <a:latin typeface="+mn-ea"/>
              </a:rPr>
              <a:t>3</a:t>
            </a:r>
            <a:r>
              <a:rPr lang="zh-TW" altLang="en-US" sz="2800" dirty="0">
                <a:latin typeface="+mn-ea"/>
              </a:rPr>
              <a:t>小時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實施地點：國立臺北商業大學行政大樓</a:t>
            </a:r>
            <a:r>
              <a:rPr lang="en-US" altLang="zh-TW" sz="2800" dirty="0">
                <a:latin typeface="+mn-ea"/>
              </a:rPr>
              <a:t>4</a:t>
            </a:r>
            <a:r>
              <a:rPr lang="zh-TW" altLang="en-US" sz="2800" dirty="0">
                <a:latin typeface="+mn-ea"/>
              </a:rPr>
              <a:t>樓資</a:t>
            </a:r>
            <a:r>
              <a:rPr lang="en-US" altLang="zh-TW" sz="2800" dirty="0">
                <a:latin typeface="+mn-ea"/>
              </a:rPr>
              <a:t>402</a:t>
            </a:r>
            <a:r>
              <a:rPr lang="zh-TW" altLang="en-US" sz="2800" dirty="0">
                <a:latin typeface="+mn-ea"/>
              </a:rPr>
              <a:t>電腦教室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研習地址：台北市中正區濟南路一段</a:t>
            </a:r>
            <a:r>
              <a:rPr lang="en-US" altLang="zh-TW" sz="2800" dirty="0">
                <a:latin typeface="+mn-ea"/>
              </a:rPr>
              <a:t>321</a:t>
            </a:r>
            <a:r>
              <a:rPr lang="zh-TW" altLang="en-US" sz="2800" dirty="0">
                <a:latin typeface="+mn-ea"/>
              </a:rPr>
              <a:t>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參加對象：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大專校院授課教師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研討名額：</a:t>
            </a:r>
            <a:r>
              <a:rPr lang="en-US" altLang="zh-TW" sz="2800" dirty="0">
                <a:latin typeface="+mn-ea"/>
              </a:rPr>
              <a:t>45</a:t>
            </a:r>
            <a:r>
              <a:rPr lang="zh-TW" altLang="en-US" sz="2800" dirty="0">
                <a:latin typeface="+mn-ea"/>
              </a:rPr>
              <a:t>名 </a:t>
            </a:r>
            <a:r>
              <a:rPr lang="en-US" altLang="zh-TW" sz="2800" dirty="0">
                <a:latin typeface="+mn-ea"/>
              </a:rPr>
              <a:t>(</a:t>
            </a:r>
            <a:r>
              <a:rPr lang="zh-TW" altLang="en-US" sz="2800" dirty="0">
                <a:latin typeface="+mn-ea"/>
              </a:rPr>
              <a:t>額滿為止</a:t>
            </a:r>
            <a:r>
              <a:rPr lang="en-US" altLang="zh-TW" sz="2800" dirty="0">
                <a:latin typeface="+mn-ea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報名日期：</a:t>
            </a:r>
            <a:r>
              <a:rPr lang="en-US" altLang="zh-TW" sz="2800" dirty="0">
                <a:latin typeface="+mn-ea"/>
              </a:rPr>
              <a:t>107</a:t>
            </a:r>
            <a:r>
              <a:rPr lang="zh-TW" altLang="en-US" sz="2800" dirty="0">
                <a:latin typeface="+mn-ea"/>
              </a:rPr>
              <a:t>年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en-US" sz="2800" dirty="0">
                <a:latin typeface="+mn-ea"/>
              </a:rPr>
              <a:t>月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en-US" sz="2800" dirty="0">
                <a:latin typeface="+mn-ea"/>
              </a:rPr>
              <a:t>日～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en-US" sz="2800" dirty="0">
                <a:latin typeface="+mn-ea"/>
              </a:rPr>
              <a:t>月</a:t>
            </a:r>
            <a:r>
              <a:rPr lang="en-US" altLang="zh-TW" sz="2800" dirty="0">
                <a:latin typeface="+mn-ea"/>
              </a:rPr>
              <a:t>22</a:t>
            </a:r>
            <a:r>
              <a:rPr lang="zh-TW" altLang="en-US" sz="2800" dirty="0">
                <a:latin typeface="+mn-ea"/>
              </a:rPr>
              <a:t>日</a:t>
            </a:r>
            <a:endParaRPr lang="en-US" altLang="zh-TW" sz="2800" dirty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+mn-ea"/>
              </a:rPr>
              <a:t>報名網址：</a:t>
            </a:r>
            <a:r>
              <a:rPr lang="en-US" altLang="zh-TW" sz="2800" dirty="0">
                <a:latin typeface="+mn-ea"/>
                <a:hlinkClick r:id="rId2"/>
              </a:rPr>
              <a:t>https://goo.gl/ngAhqq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9091011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TW" altLang="en-US" dirty="0">
                <a:solidFill>
                  <a:srgbClr val="002060"/>
                </a:solidFill>
              </a:rPr>
              <a:t>研習內容</a:t>
            </a:r>
          </a:p>
        </p:txBody>
      </p:sp>
      <p:sp>
        <p:nvSpPr>
          <p:cNvPr id="20484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9203267" y="6356351"/>
            <a:ext cx="2844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2635CB4-2824-4300-A023-78D791E88D6A}" type="slidenum">
              <a:rPr kumimoji="0" lang="zh-TW" altLang="en-US" smtClean="0">
                <a:solidFill>
                  <a:schemeClr val="bg1"/>
                </a:solidFill>
                <a:latin typeface="Tw Cen MT" pitchFamily="34" charset="0"/>
                <a:ea typeface="微軟正黑體" pitchFamily="34" charset="-12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kumimoji="0" lang="zh-TW" altLang="en-US">
              <a:solidFill>
                <a:schemeClr val="bg1"/>
              </a:solidFill>
              <a:latin typeface="Tw Cen MT" pitchFamily="34" charset="0"/>
              <a:ea typeface="微軟正黑體" pitchFamily="34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E1FB175-599B-419A-9923-A43554222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18951"/>
              </p:ext>
            </p:extLst>
          </p:nvPr>
        </p:nvGraphicFramePr>
        <p:xfrm>
          <a:off x="989693" y="933835"/>
          <a:ext cx="10364107" cy="52946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4073499">
                  <a:extLst>
                    <a:ext uri="{9D8B030D-6E8A-4147-A177-3AD203B41FA5}">
                      <a16:colId xmlns:a16="http://schemas.microsoft.com/office/drawing/2014/main" val="2624111400"/>
                    </a:ext>
                  </a:extLst>
                </a:gridCol>
                <a:gridCol w="4073499">
                  <a:extLst>
                    <a:ext uri="{9D8B030D-6E8A-4147-A177-3AD203B41FA5}">
                      <a16:colId xmlns:a16="http://schemas.microsoft.com/office/drawing/2014/main" val="4089297540"/>
                    </a:ext>
                  </a:extLst>
                </a:gridCol>
                <a:gridCol w="2217109">
                  <a:extLst>
                    <a:ext uri="{9D8B030D-6E8A-4147-A177-3AD203B41FA5}">
                      <a16:colId xmlns:a16="http://schemas.microsoft.com/office/drawing/2014/main" val="3575763227"/>
                    </a:ext>
                  </a:extLst>
                </a:gridCol>
              </a:tblGrid>
              <a:tr h="337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時間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議程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講師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416446"/>
                  </a:ext>
                </a:extLst>
              </a:tr>
              <a:tr h="423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13:00 – 13:30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貴賓報到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8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6938433"/>
                  </a:ext>
                </a:extLst>
              </a:tr>
              <a:tr h="42320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13:30 – 15:00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52400"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致歡迎詞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台北商業大學</a:t>
                      </a:r>
                      <a:b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張瑞雄校長</a:t>
                      </a:r>
                      <a:endParaRPr lang="zh-TW" alt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661282"/>
                  </a:ext>
                </a:extLst>
              </a:tr>
              <a:tr h="4232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5240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Vital 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雲端服務教學運用案例分享</a:t>
                      </a: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及</a:t>
                      </a:r>
                      <a:b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體驗開通</a:t>
                      </a: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CRM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叡揚資訊</a:t>
                      </a:r>
                      <a:b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胡瑞柔總經理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665381"/>
                  </a:ext>
                </a:extLst>
              </a:tr>
              <a:tr h="5175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5240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Vital CRM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雲端服務教學實務經驗分享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台北商業大學</a:t>
                      </a:r>
                      <a:b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許瑞娟教授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2723043"/>
                  </a:ext>
                </a:extLst>
              </a:tr>
              <a:tr h="6253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叡揚資訊</a:t>
                      </a: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GCP</a:t>
                      </a: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GCA</a:t>
                      </a: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國際認證說明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碁峰資訊</a:t>
                      </a:r>
                      <a:endParaRPr lang="en-US" alt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楊佳穎經理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005773"/>
                  </a:ext>
                </a:extLst>
              </a:tr>
              <a:tr h="380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15:00 – 15:20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中場休息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950520"/>
                  </a:ext>
                </a:extLst>
              </a:tr>
              <a:tr h="1473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15:20 – 16:20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Vital CRM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實機操作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"/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人脈管理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"/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客戶匯入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搜尋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"/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標籤設定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"/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行銷郵件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自動化商務行銷排程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龍雲數位集團</a:t>
                      </a:r>
                      <a:b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TW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教育事業群</a:t>
                      </a:r>
                      <a:b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TW" sz="1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楊乾中總經理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765327"/>
                  </a:ext>
                </a:extLst>
              </a:tr>
              <a:tr h="408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16:20 – 16:30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Q&amp;A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碁峰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叡揚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3168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63378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TW" altLang="en-US" dirty="0">
                <a:solidFill>
                  <a:srgbClr val="002060"/>
                </a:solidFill>
              </a:rPr>
              <a:t>研習注意事項</a:t>
            </a:r>
          </a:p>
        </p:txBody>
      </p:sp>
      <p:sp>
        <p:nvSpPr>
          <p:cNvPr id="20484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9203267" y="6356351"/>
            <a:ext cx="2844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2635CB4-2824-4300-A023-78D791E88D6A}" type="slidenum">
              <a:rPr kumimoji="0" lang="zh-TW" altLang="en-US" smtClean="0">
                <a:solidFill>
                  <a:schemeClr val="bg1"/>
                </a:solidFill>
                <a:latin typeface="Tw Cen MT" pitchFamily="34" charset="0"/>
                <a:ea typeface="微軟正黑體" pitchFamily="34" charset="-12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kumimoji="0" lang="zh-TW" altLang="en-US">
              <a:solidFill>
                <a:schemeClr val="bg1"/>
              </a:solidFill>
              <a:latin typeface="Tw Cen MT" pitchFamily="34" charset="0"/>
              <a:ea typeface="微軟正黑體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CA3B86-78E9-4281-93BE-17EA105B9853}"/>
              </a:ext>
            </a:extLst>
          </p:cNvPr>
          <p:cNvSpPr/>
          <p:nvPr/>
        </p:nvSpPr>
        <p:spPr>
          <a:xfrm>
            <a:off x="1012371" y="1012954"/>
            <a:ext cx="109102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+mn-ea"/>
              </a:rPr>
              <a:t>１</a:t>
            </a:r>
            <a:r>
              <a:rPr lang="en-US" altLang="zh-TW" sz="2800" dirty="0">
                <a:latin typeface="+mn-ea"/>
              </a:rPr>
              <a:t>.</a:t>
            </a:r>
            <a:r>
              <a:rPr lang="zh-TW" altLang="en-US" sz="2800" dirty="0">
                <a:latin typeface="+mn-ea"/>
              </a:rPr>
              <a:t>本研習課程採線上報名。</a:t>
            </a:r>
          </a:p>
          <a:p>
            <a:r>
              <a:rPr lang="zh-TW" altLang="en-US" sz="2800" dirty="0">
                <a:latin typeface="+mn-ea"/>
              </a:rPr>
              <a:t>２</a:t>
            </a:r>
            <a:r>
              <a:rPr lang="en-US" altLang="zh-TW" sz="2800" dirty="0">
                <a:latin typeface="+mn-ea"/>
              </a:rPr>
              <a:t>.</a:t>
            </a:r>
            <a:r>
              <a:rPr lang="zh-TW" altLang="en-US" sz="2800" dirty="0">
                <a:latin typeface="+mn-ea"/>
              </a:rPr>
              <a:t>敬請各校惠予本研習教師公差假。</a:t>
            </a:r>
          </a:p>
          <a:p>
            <a:r>
              <a:rPr lang="zh-TW" altLang="en-US" sz="2800" dirty="0">
                <a:latin typeface="+mn-ea"/>
              </a:rPr>
              <a:t>３</a:t>
            </a:r>
            <a:r>
              <a:rPr lang="en-US" altLang="zh-TW" sz="2800" dirty="0">
                <a:latin typeface="+mn-ea"/>
              </a:rPr>
              <a:t>.</a:t>
            </a:r>
            <a:r>
              <a:rPr lang="zh-TW" altLang="en-US" sz="2800" dirty="0">
                <a:latin typeface="+mn-ea"/>
              </a:rPr>
              <a:t>本研習課程完全免費，歡迎符合研習對象之進修人員參加。</a:t>
            </a:r>
          </a:p>
          <a:p>
            <a:r>
              <a:rPr lang="zh-TW" altLang="en-US" sz="2800" dirty="0">
                <a:latin typeface="+mn-ea"/>
              </a:rPr>
              <a:t>４</a:t>
            </a:r>
            <a:r>
              <a:rPr lang="en-US" altLang="zh-TW" sz="2800" dirty="0">
                <a:latin typeface="+mn-ea"/>
              </a:rPr>
              <a:t>.</a:t>
            </a:r>
            <a:r>
              <a:rPr lang="zh-TW" altLang="en-US" sz="2800" dirty="0">
                <a:latin typeface="+mn-ea"/>
              </a:rPr>
              <a:t>本活動人數限制為</a:t>
            </a:r>
            <a:r>
              <a:rPr lang="en-US" altLang="zh-TW" sz="2800" dirty="0">
                <a:latin typeface="+mn-ea"/>
              </a:rPr>
              <a:t>45</a:t>
            </a:r>
            <a:r>
              <a:rPr lang="zh-TW" altLang="en-US" sz="2800" dirty="0">
                <a:latin typeface="+mn-ea"/>
              </a:rPr>
              <a:t>人，因名額有限，若報名人數超過研習名額，</a:t>
            </a:r>
            <a:br>
              <a:rPr lang="en-US" altLang="zh-TW" sz="2800" dirty="0">
                <a:latin typeface="+mn-ea"/>
              </a:rPr>
            </a:br>
            <a:r>
              <a:rPr lang="zh-TW" altLang="en-US" sz="2800" dirty="0">
                <a:latin typeface="+mn-ea"/>
              </a:rPr>
              <a:t>     主辦單位將以報名順序優先錄取。 </a:t>
            </a:r>
            <a:br>
              <a:rPr lang="en-US" altLang="zh-TW" sz="2800" dirty="0">
                <a:latin typeface="+mn-ea"/>
              </a:rPr>
            </a:br>
            <a:r>
              <a:rPr lang="en-US" altLang="zh-TW" sz="2800" dirty="0">
                <a:latin typeface="+mn-ea"/>
              </a:rPr>
              <a:t>     </a:t>
            </a:r>
            <a:r>
              <a:rPr lang="zh-TW" altLang="en-US" sz="2800" dirty="0">
                <a:latin typeface="+mn-ea"/>
              </a:rPr>
              <a:t>註：若名額提前額滿，報名時間可能因此提前截止。</a:t>
            </a:r>
          </a:p>
          <a:p>
            <a:r>
              <a:rPr lang="zh-TW" altLang="en-US" sz="2800" dirty="0">
                <a:latin typeface="+mn-ea"/>
              </a:rPr>
              <a:t>５</a:t>
            </a:r>
            <a:r>
              <a:rPr lang="en-US" altLang="zh-TW" sz="2800" dirty="0">
                <a:latin typeface="+mn-ea"/>
              </a:rPr>
              <a:t>.</a:t>
            </a:r>
            <a:r>
              <a:rPr lang="zh-TW" altLang="en-US" sz="2800" dirty="0">
                <a:latin typeface="+mn-ea"/>
              </a:rPr>
              <a:t>參加研習課程，將由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臺北商業大學</a:t>
            </a:r>
            <a:r>
              <a:rPr lang="zh-TW" altLang="en-US" sz="2800" dirty="0">
                <a:latin typeface="+mn-ea"/>
              </a:rPr>
              <a:t>授予</a:t>
            </a:r>
            <a:r>
              <a:rPr lang="en-US" altLang="zh-TW" sz="2800" dirty="0">
                <a:latin typeface="+mn-ea"/>
              </a:rPr>
              <a:t>3</a:t>
            </a:r>
            <a:r>
              <a:rPr lang="zh-TW" altLang="en-US" sz="2800" dirty="0">
                <a:latin typeface="+mn-ea"/>
              </a:rPr>
              <a:t>小時研習時數。</a:t>
            </a:r>
          </a:p>
          <a:p>
            <a:r>
              <a:rPr lang="en-US" altLang="zh-TW" sz="2800" dirty="0">
                <a:latin typeface="+mn-ea"/>
              </a:rPr>
              <a:t> 6.</a:t>
            </a:r>
            <a:r>
              <a:rPr lang="zh-TW" altLang="en-US" sz="2800" dirty="0">
                <a:latin typeface="+mn-ea"/>
              </a:rPr>
              <a:t>為響應環保，請參加研習之人員自行攜帶水杯。</a:t>
            </a:r>
          </a:p>
          <a:p>
            <a:r>
              <a:rPr lang="en-US" altLang="zh-TW" sz="2800" dirty="0">
                <a:latin typeface="+mn-ea"/>
              </a:rPr>
              <a:t> 7.</a:t>
            </a:r>
            <a:r>
              <a:rPr lang="zh-TW" altLang="en-US" sz="2800" dirty="0">
                <a:latin typeface="+mn-ea"/>
              </a:rPr>
              <a:t>研習活動報名錄取後，若無法出席請於活動前告知碁峰資訊聯絡</a:t>
            </a:r>
            <a:br>
              <a:rPr lang="en-US" altLang="zh-TW" sz="2800" dirty="0">
                <a:latin typeface="+mn-ea"/>
              </a:rPr>
            </a:br>
            <a:r>
              <a:rPr lang="zh-TW" altLang="en-US" sz="2800" dirty="0">
                <a:latin typeface="+mn-ea"/>
              </a:rPr>
              <a:t>    窗口。</a:t>
            </a:r>
          </a:p>
        </p:txBody>
      </p:sp>
    </p:spTree>
    <p:extLst>
      <p:ext uri="{BB962C8B-B14F-4D97-AF65-F5344CB8AC3E}">
        <p14:creationId xmlns:p14="http://schemas.microsoft.com/office/powerpoint/2010/main" val="391581100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TW" altLang="en-US" dirty="0">
                <a:solidFill>
                  <a:srgbClr val="002060"/>
                </a:solidFill>
              </a:rPr>
              <a:t>講師簡介 叡揚資訊 胡瑞柔總經理</a:t>
            </a:r>
          </a:p>
        </p:txBody>
      </p:sp>
      <p:sp>
        <p:nvSpPr>
          <p:cNvPr id="20484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9203267" y="6356351"/>
            <a:ext cx="2844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2635CB4-2824-4300-A023-78D791E88D6A}" type="slidenum">
              <a:rPr kumimoji="0" lang="zh-TW" altLang="en-US" smtClean="0">
                <a:solidFill>
                  <a:schemeClr val="bg1"/>
                </a:solidFill>
                <a:latin typeface="Tw Cen MT" pitchFamily="34" charset="0"/>
                <a:ea typeface="微軟正黑體" pitchFamily="34" charset="-12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kumimoji="0" lang="zh-TW" altLang="en-US">
              <a:solidFill>
                <a:schemeClr val="bg1"/>
              </a:solidFill>
              <a:latin typeface="Tw Cen MT" pitchFamily="34" charset="0"/>
              <a:ea typeface="微軟正黑體" pitchFamily="34" charset="-120"/>
            </a:endParaRPr>
          </a:p>
        </p:txBody>
      </p:sp>
      <p:pic>
        <p:nvPicPr>
          <p:cNvPr id="4" name="圖片 3" descr="一張含有 個人, 服飾, 女性, 女孩 的圖片&#10;&#10;描述是以高可信度產生">
            <a:extLst>
              <a:ext uri="{FF2B5EF4-FFF2-40B4-BE49-F238E27FC236}">
                <a16:creationId xmlns:a16="http://schemas.microsoft.com/office/drawing/2014/main" id="{5D777442-A9D7-49E6-8E28-F6E86103A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54100"/>
            <a:ext cx="3549645" cy="3594295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E76CC382-6480-4610-B66D-183D03747F09}"/>
              </a:ext>
            </a:extLst>
          </p:cNvPr>
          <p:cNvSpPr txBox="1"/>
          <p:nvPr/>
        </p:nvSpPr>
        <p:spPr>
          <a:xfrm>
            <a:off x="4585430" y="1082236"/>
            <a:ext cx="65707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經歷：</a:t>
            </a:r>
            <a:endParaRPr lang="en-US" altLang="zh-TW" sz="2400" dirty="0"/>
          </a:p>
          <a:p>
            <a:r>
              <a:rPr lang="zh-TW" altLang="en-US" sz="2400" dirty="0"/>
              <a:t>台北榮總總醫院系統工程師及資料庫管理師</a:t>
            </a:r>
            <a:endParaRPr lang="en-US" altLang="zh-TW" sz="2400" dirty="0"/>
          </a:p>
          <a:p>
            <a:r>
              <a:rPr lang="zh-TW" altLang="en-US" sz="2400" dirty="0"/>
              <a:t> </a:t>
            </a:r>
            <a:endParaRPr lang="en-US" altLang="zh-TW" sz="2400" dirty="0"/>
          </a:p>
          <a:p>
            <a:r>
              <a:rPr lang="zh-TW" altLang="en-US" sz="2400" dirty="0"/>
              <a:t>學校教學以傳授學生知識學理為主，但是面臨競爭日益激烈的畢業後職涯規劃，不論學生、教師都面臨一個難以取捨的困境；教學應以學理傳授為主</a:t>
            </a:r>
            <a:r>
              <a:rPr lang="en-US" altLang="zh-TW" sz="2400" dirty="0"/>
              <a:t>?</a:t>
            </a:r>
            <a:r>
              <a:rPr lang="zh-TW" altLang="en-US" sz="2400" dirty="0"/>
              <a:t>還是以實用為主</a:t>
            </a:r>
            <a:r>
              <a:rPr lang="en-US" altLang="zh-TW" sz="2400" dirty="0"/>
              <a:t>?</a:t>
            </a:r>
            <a:br>
              <a:rPr lang="en-US" altLang="zh-TW" sz="2400" dirty="0"/>
            </a:br>
            <a:endParaRPr lang="en-US" altLang="zh-TW" sz="2400" dirty="0"/>
          </a:p>
          <a:p>
            <a:r>
              <a:rPr lang="zh-TW" altLang="en-US" sz="2400" dirty="0"/>
              <a:t>叡揚告訴你，透過資訊工具協助的體驗式教學教室與職場可以是同一個情境，學理與技能可以環環相生，魚水互助。</a:t>
            </a:r>
          </a:p>
        </p:txBody>
      </p:sp>
    </p:spTree>
    <p:extLst>
      <p:ext uri="{BB962C8B-B14F-4D97-AF65-F5344CB8AC3E}">
        <p14:creationId xmlns:p14="http://schemas.microsoft.com/office/powerpoint/2010/main" val="280474576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2"/>
          <p:cNvSpPr>
            <a:spLocks noGrp="1"/>
          </p:cNvSpPr>
          <p:nvPr>
            <p:ph type="title"/>
          </p:nvPr>
        </p:nvSpPr>
        <p:spPr>
          <a:xfrm>
            <a:off x="1992946" y="874596"/>
            <a:ext cx="8212938" cy="1603135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未來 值得期許</a:t>
            </a:r>
            <a:br>
              <a:rPr lang="en-US" altLang="zh-TW" dirty="0"/>
            </a:br>
            <a:r>
              <a:rPr lang="zh-TW" altLang="en-US" dirty="0"/>
              <a:t>與您 </a:t>
            </a:r>
            <a:r>
              <a:rPr lang="en-US" altLang="zh-TW" dirty="0"/>
              <a:t>e</a:t>
            </a:r>
            <a:r>
              <a:rPr lang="zh-TW" altLang="en-US" dirty="0"/>
              <a:t> 同為教育盡一份力</a:t>
            </a:r>
          </a:p>
        </p:txBody>
      </p:sp>
    </p:spTree>
    <p:extLst>
      <p:ext uri="{BB962C8B-B14F-4D97-AF65-F5344CB8AC3E}">
        <p14:creationId xmlns:p14="http://schemas.microsoft.com/office/powerpoint/2010/main" val="351913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985e__x5225_ xmlns="a8274c44-a4a2-4908-ae4b-6fba5e133271">秘書管理類</_x985e__x5225_>
    <_x76ee__x6a19__x5c0d__x8c61_ xmlns="a8274c44-a4a2-4908-ae4b-6fba5e13327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69C64BF25DA5E04B9DA474E523BD140D" ma:contentTypeVersion="6" ma:contentTypeDescription="建立新的文件。" ma:contentTypeScope="" ma:versionID="9207629a2b6bf3bc213d86ff7fd57f89">
  <xsd:schema xmlns:xsd="http://www.w3.org/2001/XMLSchema" xmlns:xs="http://www.w3.org/2001/XMLSchema" xmlns:p="http://schemas.microsoft.com/office/2006/metadata/properties" xmlns:ns2="a8274c44-a4a2-4908-ae4b-6fba5e133271" xmlns:ns3="4d1c68b7-f438-45a9-930e-d1031ab4268e" targetNamespace="http://schemas.microsoft.com/office/2006/metadata/properties" ma:root="true" ma:fieldsID="c5e7e8b16ca006b2c8c90d04401d9c38" ns2:_="" ns3:_="">
    <xsd:import namespace="a8274c44-a4a2-4908-ae4b-6fba5e133271"/>
    <xsd:import namespace="4d1c68b7-f438-45a9-930e-d1031ab4268e"/>
    <xsd:element name="properties">
      <xsd:complexType>
        <xsd:sequence>
          <xsd:element name="documentManagement">
            <xsd:complexType>
              <xsd:all>
                <xsd:element ref="ns2:_x985e__x5225_" minOccurs="0"/>
                <xsd:element ref="ns3:SharedWithUsers" minOccurs="0"/>
                <xsd:element ref="ns3:SharedWithDetails" minOccurs="0"/>
                <xsd:element ref="ns2:_x76ee__x6a19__x5c0d__x8c61_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74c44-a4a2-4908-ae4b-6fba5e133271" elementFormDefault="qualified">
    <xsd:import namespace="http://schemas.microsoft.com/office/2006/documentManagement/types"/>
    <xsd:import namespace="http://schemas.microsoft.com/office/infopath/2007/PartnerControls"/>
    <xsd:element name="_x985e__x5225_" ma:index="8" nillable="true" ma:displayName="類別" ma:default="秘書管理類" ma:format="Dropdown" ma:internalName="_x985e__x5225_">
      <xsd:simpleType>
        <xsd:restriction base="dms:Choice">
          <xsd:enumeration value="秘書管理類"/>
          <xsd:enumeration value="人資管理類"/>
          <xsd:enumeration value="法務管理類"/>
          <xsd:enumeration value="股務管理類"/>
        </xsd:restriction>
      </xsd:simpleType>
    </xsd:element>
    <xsd:element name="_x76ee__x6a19__x5c0d__x8c61_" ma:index="11" nillable="true" ma:displayName="目標對象" ma:internalName="_x76ee__x6a19__x5c0d__x8c61_">
      <xsd:simpleType>
        <xsd:restriction base="dms:Unknown"/>
      </xsd:simple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1c68b7-f438-45a9-930e-d1031ab4268e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用對象: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共用詳細資料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98AFA8-6698-45E3-9AD8-F5A42F39C3CE}">
  <ds:schemaRefs>
    <ds:schemaRef ds:uri="http://schemas.microsoft.com/office/2006/metadata/properties"/>
    <ds:schemaRef ds:uri="http://schemas.microsoft.com/office/infopath/2007/PartnerControls"/>
    <ds:schemaRef ds:uri="a8274c44-a4a2-4908-ae4b-6fba5e133271"/>
  </ds:schemaRefs>
</ds:datastoreItem>
</file>

<file path=customXml/itemProps2.xml><?xml version="1.0" encoding="utf-8"?>
<ds:datastoreItem xmlns:ds="http://schemas.openxmlformats.org/officeDocument/2006/customXml" ds:itemID="{E831EE61-F06D-47A3-B16B-572FFF01A6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353BCF-2F3A-4E37-BDB9-323150877F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274c44-a4a2-4908-ae4b-6fba5e133271"/>
    <ds:schemaRef ds:uri="4d1c68b7-f438-45a9-930e-d1031ab426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4413</TotalTime>
  <Words>532</Words>
  <Application>Microsoft Office PowerPoint</Application>
  <PresentationFormat>寬螢幕</PresentationFormat>
  <Paragraphs>72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新細明體</vt:lpstr>
      <vt:lpstr>Arial</vt:lpstr>
      <vt:lpstr>Calibri</vt:lpstr>
      <vt:lpstr>Tw Cen MT</vt:lpstr>
      <vt:lpstr>Wingdings</vt:lpstr>
      <vt:lpstr>Office Theme</vt:lpstr>
      <vt:lpstr>   運用資訊科技開啓 雲時代顧客關係管理 教師研習</vt:lpstr>
      <vt:lpstr>活動目的</vt:lpstr>
      <vt:lpstr>研習資訊</vt:lpstr>
      <vt:lpstr>研習內容</vt:lpstr>
      <vt:lpstr>研習注意事項</vt:lpstr>
      <vt:lpstr>講師簡介 叡揚資訊 胡瑞柔總經理</vt:lpstr>
      <vt:lpstr>未來 值得期許 與您 e 同為教育盡一份力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vina_lee 李雅雯</cp:lastModifiedBy>
  <cp:revision>328</cp:revision>
  <dcterms:created xsi:type="dcterms:W3CDTF">2015-10-13T07:46:16Z</dcterms:created>
  <dcterms:modified xsi:type="dcterms:W3CDTF">2018-05-17T02:51:20Z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0x01010069C64BF25DA5E04B9DA474E523BD140D</vt:lpwstr>
  </property>
</Properties>
</file>