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4"/>
  </p:notesMasterIdLst>
  <p:handoutMasterIdLst>
    <p:handoutMasterId r:id="rId85"/>
  </p:handoutMasterIdLst>
  <p:sldIdLst>
    <p:sldId id="265" r:id="rId2"/>
    <p:sldId id="350" r:id="rId3"/>
    <p:sldId id="351" r:id="rId4"/>
    <p:sldId id="353" r:id="rId5"/>
    <p:sldId id="357" r:id="rId6"/>
    <p:sldId id="358" r:id="rId7"/>
    <p:sldId id="359" r:id="rId8"/>
    <p:sldId id="335"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257" r:id="rId22"/>
    <p:sldId id="275" r:id="rId23"/>
    <p:sldId id="271" r:id="rId24"/>
    <p:sldId id="276" r:id="rId25"/>
    <p:sldId id="273" r:id="rId26"/>
    <p:sldId id="277" r:id="rId27"/>
    <p:sldId id="320" r:id="rId28"/>
    <p:sldId id="322" r:id="rId29"/>
    <p:sldId id="363" r:id="rId30"/>
    <p:sldId id="364" r:id="rId31"/>
    <p:sldId id="278" r:id="rId32"/>
    <p:sldId id="279" r:id="rId33"/>
    <p:sldId id="280" r:id="rId34"/>
    <p:sldId id="281" r:id="rId35"/>
    <p:sldId id="323" r:id="rId36"/>
    <p:sldId id="282" r:id="rId37"/>
    <p:sldId id="283" r:id="rId38"/>
    <p:sldId id="284" r:id="rId39"/>
    <p:sldId id="285" r:id="rId40"/>
    <p:sldId id="286" r:id="rId41"/>
    <p:sldId id="287" r:id="rId42"/>
    <p:sldId id="324" r:id="rId43"/>
    <p:sldId id="289" r:id="rId44"/>
    <p:sldId id="288" r:id="rId45"/>
    <p:sldId id="325"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26" r:id="rId63"/>
    <p:sldId id="309" r:id="rId64"/>
    <p:sldId id="311" r:id="rId65"/>
    <p:sldId id="308" r:id="rId66"/>
    <p:sldId id="327" r:id="rId67"/>
    <p:sldId id="312" r:id="rId68"/>
    <p:sldId id="313" r:id="rId69"/>
    <p:sldId id="328" r:id="rId70"/>
    <p:sldId id="314" r:id="rId71"/>
    <p:sldId id="315" r:id="rId72"/>
    <p:sldId id="329" r:id="rId73"/>
    <p:sldId id="316" r:id="rId74"/>
    <p:sldId id="330" r:id="rId75"/>
    <p:sldId id="317" r:id="rId76"/>
    <p:sldId id="331" r:id="rId77"/>
    <p:sldId id="318" r:id="rId78"/>
    <p:sldId id="332" r:id="rId79"/>
    <p:sldId id="333" r:id="rId80"/>
    <p:sldId id="319" r:id="rId81"/>
    <p:sldId id="361" r:id="rId82"/>
    <p:sldId id="362" r:id="rId83"/>
  </p:sldIdLst>
  <p:sldSz cx="9144000" cy="6858000" type="screen4x3"/>
  <p:notesSz cx="6858000" cy="9144000"/>
  <p:embeddedFontLst>
    <p:embeddedFont>
      <p:font typeface="微軟正黑體" pitchFamily="34" charset="-120"/>
      <p:regular r:id="rId86"/>
      <p:bold r:id="rId87"/>
    </p:embeddedFont>
    <p:embeddedFont>
      <p:font typeface="標楷體" pitchFamily="65" charset="-120"/>
      <p:regular r:id="rId88"/>
    </p:embeddedFont>
    <p:embeddedFont>
      <p:font typeface="Calibri" pitchFamily="34" charset="0"/>
      <p:regular r:id="rId89"/>
      <p:bold r:id="rId90"/>
      <p:italic r:id="rId91"/>
      <p:boldItalic r:id="rId92"/>
    </p:embeddedFont>
    <p:embeddedFont>
      <p:font typeface="宋体" pitchFamily="2" charset="-122"/>
      <p:regular r:id="rId93"/>
    </p:embeddedFont>
  </p:embeddedFontLst>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88402"/>
    <a:srgbClr val="6EFF01"/>
    <a:srgbClr val="00003A"/>
    <a:srgbClr val="170C68"/>
    <a:srgbClr val="0A9F03"/>
    <a:srgbClr val="0CBD03"/>
    <a:srgbClr val="5DDA00"/>
    <a:srgbClr val="043901"/>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76" d="100"/>
          <a:sy n="76" d="100"/>
        </p:scale>
        <p:origin x="-1032" y="-86"/>
      </p:cViewPr>
      <p:guideLst>
        <p:guide orient="horz" pos="3729"/>
        <p:guide pos="2880"/>
      </p:guideLst>
    </p:cSldViewPr>
  </p:slideViewPr>
  <p:notesTextViewPr>
    <p:cViewPr>
      <p:scale>
        <a:sx n="100" d="100"/>
        <a:sy n="100" d="100"/>
      </p:scale>
      <p:origin x="0" y="0"/>
    </p:cViewPr>
  </p:notesTextViewPr>
  <p:notesViewPr>
    <p:cSldViewPr>
      <p:cViewPr varScale="1">
        <p:scale>
          <a:sx n="55" d="100"/>
          <a:sy n="55" d="100"/>
        </p:scale>
        <p:origin x="-28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font" Target="fonts/font4.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5.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93"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0" sz="1200">
                <a:latin typeface="Arial" pitchFamily="34" charset="0"/>
                <a:ea typeface="宋体" pitchFamily="2" charset="-122"/>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kumimoji="0" sz="1200">
                <a:latin typeface="Arial" pitchFamily="34" charset="0"/>
                <a:ea typeface="宋体" pitchFamily="2" charset="-122"/>
              </a:defRPr>
            </a:lvl1pPr>
          </a:lstStyle>
          <a:p>
            <a:pPr>
              <a:defRPr/>
            </a:pPr>
            <a:fld id="{AA99C693-FB94-46BB-9FD8-A5A7BDA59433}" type="datetimeFigureOut">
              <a:rPr lang="zh-TW" altLang="en-US"/>
              <a:pPr>
                <a:defRPr/>
              </a:pPr>
              <a:t>2012/4/25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kumimoji="0" sz="1200">
                <a:latin typeface="Arial" pitchFamily="34" charset="0"/>
                <a:ea typeface="宋体" pitchFamily="2" charset="-122"/>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kumimoji="0" sz="1200">
                <a:latin typeface="Arial" pitchFamily="34" charset="0"/>
                <a:ea typeface="宋体" pitchFamily="2" charset="-122"/>
              </a:defRPr>
            </a:lvl1pPr>
          </a:lstStyle>
          <a:p>
            <a:pPr>
              <a:defRPr/>
            </a:pPr>
            <a:fld id="{DED523CD-6954-4F43-8A35-82BE91D232E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0" sz="1200">
                <a:latin typeface="Arial" pitchFamily="34" charset="0"/>
                <a:ea typeface="宋体" pitchFamily="2" charset="-122"/>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kumimoji="0" sz="1200">
                <a:latin typeface="Arial" pitchFamily="34" charset="0"/>
                <a:ea typeface="宋体" pitchFamily="2" charset="-122"/>
              </a:defRPr>
            </a:lvl1pPr>
          </a:lstStyle>
          <a:p>
            <a:pPr>
              <a:defRPr/>
            </a:pPr>
            <a:fld id="{A7F17FD3-B177-4AC0-90A0-D4051CB7948E}" type="datetimeFigureOut">
              <a:rPr lang="zh-TW" altLang="en-US"/>
              <a:pPr>
                <a:defRPr/>
              </a:pPr>
              <a:t>2012/4/25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kumimoji="0" sz="1200">
                <a:latin typeface="Arial" pitchFamily="34" charset="0"/>
                <a:ea typeface="宋体" pitchFamily="2" charset="-122"/>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kumimoji="0" sz="1200">
                <a:latin typeface="Arial" pitchFamily="34" charset="0"/>
                <a:ea typeface="宋体" pitchFamily="2" charset="-122"/>
              </a:defRPr>
            </a:lvl1pPr>
          </a:lstStyle>
          <a:p>
            <a:pPr>
              <a:defRPr/>
            </a:pPr>
            <a:fld id="{285BCDBC-6D0A-4BC5-B0E3-733E795F72A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82DD0-0059-4849-BFCD-3DB1A723CA13}" type="slidenum">
              <a:rPr lang="zh-TW" altLang="en-US" smtClean="0">
                <a:latin typeface="Arial" charset="0"/>
              </a:rPr>
              <a:pPr/>
              <a:t>2</a:t>
            </a:fld>
            <a:endParaRPr lang="zh-TW"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C727B-8045-4716-9AE6-A8DD7E2F13F1}" type="slidenum">
              <a:rPr lang="zh-TW" altLang="en-US" smtClean="0">
                <a:latin typeface="Arial" charset="0"/>
              </a:rPr>
              <a:pPr/>
              <a:t>13</a:t>
            </a:fld>
            <a:endParaRPr lang="zh-TW"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C727B-8045-4716-9AE6-A8DD7E2F13F1}" type="slidenum">
              <a:rPr lang="zh-TW" altLang="en-US" smtClean="0">
                <a:latin typeface="Arial" charset="0"/>
              </a:rPr>
              <a:pPr/>
              <a:t>14</a:t>
            </a:fld>
            <a:endParaRPr lang="zh-TW"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C727B-8045-4716-9AE6-A8DD7E2F13F1}" type="slidenum">
              <a:rPr lang="zh-TW" altLang="en-US" smtClean="0">
                <a:latin typeface="Arial" charset="0"/>
              </a:rPr>
              <a:pPr/>
              <a:t>15</a:t>
            </a:fld>
            <a:endParaRPr lang="zh-TW"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C727B-8045-4716-9AE6-A8DD7E2F13F1}" type="slidenum">
              <a:rPr lang="zh-TW" altLang="en-US" smtClean="0">
                <a:latin typeface="Arial" charset="0"/>
              </a:rPr>
              <a:pPr/>
              <a:t>16</a:t>
            </a:fld>
            <a:endParaRPr lang="zh-TW"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C727B-8045-4716-9AE6-A8DD7E2F13F1}" type="slidenum">
              <a:rPr lang="zh-TW" altLang="en-US" smtClean="0">
                <a:latin typeface="Arial" charset="0"/>
              </a:rPr>
              <a:pPr/>
              <a:t>17</a:t>
            </a:fld>
            <a:endParaRPr lang="zh-TW"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79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79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067D5D-269D-4579-B0C5-0B976E4EC1A9}" type="slidenum">
              <a:rPr lang="zh-TW" altLang="en-US" smtClean="0">
                <a:latin typeface="Arial" charset="0"/>
              </a:rPr>
              <a:pPr/>
              <a:t>18</a:t>
            </a:fld>
            <a:endParaRPr lang="zh-TW"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40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140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BD8960-49A8-4BA0-B7CF-1CEA88D56AFB}" type="slidenum">
              <a:rPr lang="zh-TW" altLang="en-US" smtClean="0">
                <a:latin typeface="Arial" charset="0"/>
              </a:rPr>
              <a:pPr/>
              <a:t>19</a:t>
            </a:fld>
            <a:endParaRPr lang="zh-TW"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112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611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6AEC30-7E71-417D-A133-9009D38BA4F2}" type="slidenum">
              <a:rPr lang="zh-TW" altLang="en-US" smtClean="0">
                <a:latin typeface="Arial" charset="0"/>
              </a:rPr>
              <a:pPr/>
              <a:t>20</a:t>
            </a:fld>
            <a:endParaRPr lang="zh-TW"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96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FFA259-B313-4CF0-BEFC-5180FADB3C38}" type="slidenum">
              <a:rPr lang="zh-TW" altLang="en-US" smtClean="0">
                <a:latin typeface="Arial" charset="0"/>
              </a:rPr>
              <a:pPr/>
              <a:t>21</a:t>
            </a:fld>
            <a:endParaRPr lang="zh-TW"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06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06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88762C-22AB-4803-9D98-0125037E4B47}" type="slidenum">
              <a:rPr lang="zh-TW" altLang="en-US" smtClean="0">
                <a:latin typeface="Arial" charset="0"/>
              </a:rPr>
              <a:pPr/>
              <a:t>22</a:t>
            </a:fld>
            <a:endParaRPr lang="zh-TW"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82DD0-0059-4849-BFCD-3DB1A723CA13}" type="slidenum">
              <a:rPr lang="zh-TW" altLang="en-US" smtClean="0">
                <a:latin typeface="Arial" charset="0"/>
              </a:rPr>
              <a:pPr/>
              <a:t>4</a:t>
            </a:fld>
            <a:endParaRPr lang="zh-TW"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16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A17418-7467-4B21-ABB9-0DD02547597E}" type="slidenum">
              <a:rPr lang="zh-TW" altLang="en-US" smtClean="0">
                <a:latin typeface="Arial" charset="0"/>
              </a:rPr>
              <a:pPr/>
              <a:t>23</a:t>
            </a:fld>
            <a:endParaRPr lang="zh-TW"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27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3FA5BA-9D9D-4B09-A0E9-FFCFF8452997}" type="slidenum">
              <a:rPr lang="zh-TW" altLang="en-US" smtClean="0">
                <a:latin typeface="Arial" charset="0"/>
              </a:rPr>
              <a:pPr/>
              <a:t>24</a:t>
            </a:fld>
            <a:endParaRPr lang="zh-TW"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37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3188A2-CA8B-4F49-987C-94F1EB49F5C1}" type="slidenum">
              <a:rPr lang="zh-TW" altLang="en-US" smtClean="0">
                <a:latin typeface="Arial" charset="0"/>
              </a:rPr>
              <a:pPr/>
              <a:t>25</a:t>
            </a:fld>
            <a:endParaRPr lang="zh-TW"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47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AB24FC-689E-469A-A26F-3AD36F6D942B}" type="slidenum">
              <a:rPr lang="zh-TW" altLang="en-US" smtClean="0">
                <a:latin typeface="Arial" charset="0"/>
              </a:rPr>
              <a:pPr/>
              <a:t>26</a:t>
            </a:fld>
            <a:endParaRPr lang="zh-TW"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57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5E9D89-5BAB-4D18-A89F-49A7C19E078B}" type="slidenum">
              <a:rPr lang="zh-TW" altLang="en-US" smtClean="0">
                <a:latin typeface="Arial" charset="0"/>
              </a:rPr>
              <a:pPr/>
              <a:t>27</a:t>
            </a:fld>
            <a:endParaRPr lang="zh-TW"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68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577862-601E-4372-9185-73B11C490653}" type="slidenum">
              <a:rPr lang="zh-TW" altLang="en-US" smtClean="0">
                <a:latin typeface="Arial" charset="0"/>
              </a:rPr>
              <a:pPr/>
              <a:t>28</a:t>
            </a:fld>
            <a:endParaRPr lang="zh-TW"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05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05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E1F207-993B-451B-94F4-12A86298E412}" type="slidenum">
              <a:rPr lang="zh-TW" altLang="en-US" smtClean="0">
                <a:latin typeface="Arial" charset="0"/>
              </a:rPr>
              <a:pPr/>
              <a:t>29</a:t>
            </a:fld>
            <a:endParaRPr lang="zh-TW"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16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8B4ADB-1C48-43A2-84A3-2CC7B96CAC6E}" type="slidenum">
              <a:rPr lang="zh-TW" altLang="en-US" smtClean="0">
                <a:latin typeface="Arial" charset="0"/>
              </a:rPr>
              <a:pPr/>
              <a:t>30</a:t>
            </a:fld>
            <a:endParaRPr lang="zh-TW"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78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4B8B6E-6D38-4AA0-9F08-A993D76AD67F}" type="slidenum">
              <a:rPr lang="zh-TW" altLang="en-US" smtClean="0">
                <a:latin typeface="Arial" charset="0"/>
              </a:rPr>
              <a:pPr/>
              <a:t>31</a:t>
            </a:fld>
            <a:endParaRPr lang="zh-TW"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88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3FC53A-AE7D-46EE-AE21-235AE8D94DC1}" type="slidenum">
              <a:rPr lang="zh-TW" altLang="en-US" smtClean="0">
                <a:latin typeface="Arial" charset="0"/>
              </a:rPr>
              <a:pPr/>
              <a:t>32</a:t>
            </a:fld>
            <a:endParaRPr lang="zh-TW"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82DD0-0059-4849-BFCD-3DB1A723CA13}" type="slidenum">
              <a:rPr lang="zh-TW" altLang="en-US" smtClean="0">
                <a:latin typeface="Arial" charset="0"/>
              </a:rPr>
              <a:pPr/>
              <a:t>6</a:t>
            </a:fld>
            <a:endParaRPr lang="zh-TW"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98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98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B109E-A25B-4EF8-A08D-29D9DDC6D868}" type="slidenum">
              <a:rPr lang="zh-TW" altLang="en-US" smtClean="0">
                <a:latin typeface="Arial" charset="0"/>
              </a:rPr>
              <a:pPr/>
              <a:t>33</a:t>
            </a:fld>
            <a:endParaRPr lang="zh-TW"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FBB381-44D2-4B8B-B124-436689AA2441}" type="slidenum">
              <a:rPr lang="zh-TW" altLang="en-US" smtClean="0">
                <a:latin typeface="Arial" charset="0"/>
              </a:rPr>
              <a:pPr/>
              <a:t>34</a:t>
            </a:fld>
            <a:endParaRPr lang="zh-TW"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19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AA5AE5-BF44-4A35-80B2-E7143EBFE0DC}" type="slidenum">
              <a:rPr lang="zh-TW" altLang="en-US" smtClean="0">
                <a:latin typeface="Arial" charset="0"/>
              </a:rPr>
              <a:pPr/>
              <a:t>35</a:t>
            </a:fld>
            <a:endParaRPr lang="zh-TW"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29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47F856-4009-43F7-B77B-71530D19A414}" type="slidenum">
              <a:rPr lang="zh-TW" altLang="en-US" smtClean="0">
                <a:latin typeface="Arial" charset="0"/>
              </a:rPr>
              <a:pPr/>
              <a:t>36</a:t>
            </a:fld>
            <a:endParaRPr lang="zh-TW"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39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7B5944-21E7-4D41-8852-2FA668BCFE9F}" type="slidenum">
              <a:rPr lang="zh-TW" altLang="en-US" smtClean="0">
                <a:latin typeface="Arial" charset="0"/>
              </a:rPr>
              <a:pPr/>
              <a:t>37</a:t>
            </a:fld>
            <a:endParaRPr lang="zh-TW"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49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040B63-ABB3-4805-85AA-651152876A4A}" type="slidenum">
              <a:rPr lang="zh-TW" altLang="en-US" smtClean="0">
                <a:latin typeface="Arial" charset="0"/>
              </a:rPr>
              <a:pPr/>
              <a:t>38</a:t>
            </a:fld>
            <a:endParaRPr lang="zh-TW"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60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60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A01ABD-81D8-40C1-8203-8CF4246B1508}" type="slidenum">
              <a:rPr lang="zh-TW" altLang="en-US" smtClean="0">
                <a:latin typeface="Arial" charset="0"/>
              </a:rPr>
              <a:pPr/>
              <a:t>39</a:t>
            </a:fld>
            <a:endParaRPr lang="zh-TW"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70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97EE2A-9E17-4256-A57B-8A6CE4FD2646}" type="slidenum">
              <a:rPr lang="zh-TW" altLang="en-US" smtClean="0">
                <a:latin typeface="Arial" charset="0"/>
              </a:rPr>
              <a:pPr/>
              <a:t>40</a:t>
            </a:fld>
            <a:endParaRPr lang="zh-TW"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80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CA899B-416B-4003-A8CC-F230203D4C88}" type="slidenum">
              <a:rPr lang="zh-TW" altLang="en-US" smtClean="0">
                <a:latin typeface="Arial" charset="0"/>
              </a:rPr>
              <a:pPr/>
              <a:t>41</a:t>
            </a:fld>
            <a:endParaRPr lang="zh-TW"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90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57DF35-DBFB-45A0-B323-69F43E055EEA}" type="slidenum">
              <a:rPr lang="zh-TW" altLang="en-US" smtClean="0">
                <a:latin typeface="Arial" charset="0"/>
              </a:rPr>
              <a:pPr/>
              <a:t>42</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82DD0-0059-4849-BFCD-3DB1A723CA13}" type="slidenum">
              <a:rPr lang="zh-TW" altLang="en-US" smtClean="0">
                <a:latin typeface="Arial" charset="0"/>
              </a:rPr>
              <a:pPr/>
              <a:t>7</a:t>
            </a:fld>
            <a:endParaRPr lang="zh-TW"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01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01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B81E5B-9531-49DC-AF54-E351DC5EB238}" type="slidenum">
              <a:rPr lang="zh-TW" altLang="en-US" smtClean="0">
                <a:latin typeface="Arial" charset="0"/>
              </a:rPr>
              <a:pPr/>
              <a:t>43</a:t>
            </a:fld>
            <a:endParaRPr lang="zh-TW"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11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11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535400-BB75-4535-83DB-AD8EE2CF1B98}" type="slidenum">
              <a:rPr lang="zh-TW" altLang="en-US" smtClean="0">
                <a:latin typeface="Arial" charset="0"/>
              </a:rPr>
              <a:pPr/>
              <a:t>44</a:t>
            </a:fld>
            <a:endParaRPr lang="zh-TW"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21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1DF8E-5E2A-4ED5-96B1-46549236D186}" type="slidenum">
              <a:rPr lang="zh-TW" altLang="en-US" smtClean="0">
                <a:latin typeface="Arial" charset="0"/>
              </a:rPr>
              <a:pPr/>
              <a:t>45</a:t>
            </a:fld>
            <a:endParaRPr lang="zh-TW"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31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1DCBF5-3FAD-40B7-B28B-CCC580C13645}" type="slidenum">
              <a:rPr lang="zh-TW" altLang="en-US" smtClean="0">
                <a:latin typeface="Arial" charset="0"/>
              </a:rPr>
              <a:pPr/>
              <a:t>46</a:t>
            </a:fld>
            <a:endParaRPr lang="zh-TW"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42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25A74D-E89D-49E7-82A5-F54029EBB0B0}" type="slidenum">
              <a:rPr lang="zh-TW" altLang="en-US" smtClean="0">
                <a:latin typeface="Arial" charset="0"/>
              </a:rPr>
              <a:pPr/>
              <a:t>47</a:t>
            </a:fld>
            <a:endParaRPr lang="zh-TW"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52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360914-DF48-464F-9446-491578A024E2}" type="slidenum">
              <a:rPr lang="zh-TW" altLang="en-US" smtClean="0">
                <a:latin typeface="Arial" charset="0"/>
              </a:rPr>
              <a:pPr/>
              <a:t>48</a:t>
            </a:fld>
            <a:endParaRPr lang="zh-TW"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62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341078-846B-498B-9B47-38F03CAA7C47}" type="slidenum">
              <a:rPr lang="zh-TW" altLang="en-US" smtClean="0">
                <a:latin typeface="Arial" charset="0"/>
              </a:rPr>
              <a:pPr/>
              <a:t>49</a:t>
            </a:fld>
            <a:endParaRPr lang="zh-TW"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728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72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AC7C83-5860-4BF7-ACD0-B06D0D7158FB}" type="slidenum">
              <a:rPr lang="zh-TW" altLang="en-US" smtClean="0">
                <a:latin typeface="Arial" charset="0"/>
              </a:rPr>
              <a:pPr/>
              <a:t>50</a:t>
            </a:fld>
            <a:endParaRPr lang="zh-TW"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830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83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844B88-FD67-4042-A2F3-D91C8C1252EA}" type="slidenum">
              <a:rPr lang="zh-TW" altLang="en-US" smtClean="0">
                <a:latin typeface="Arial" charset="0"/>
              </a:rPr>
              <a:pPr/>
              <a:t>51</a:t>
            </a:fld>
            <a:endParaRPr lang="zh-TW"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93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115894-AC9C-4084-8088-3CE212CDEE89}" type="slidenum">
              <a:rPr lang="zh-TW" altLang="en-US" smtClean="0">
                <a:latin typeface="Arial" charset="0"/>
              </a:rPr>
              <a:pPr/>
              <a:t>52</a:t>
            </a:fld>
            <a:endParaRPr lang="zh-TW"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82DD0-0059-4849-BFCD-3DB1A723CA13}" type="slidenum">
              <a:rPr lang="zh-TW" altLang="en-US" smtClean="0">
                <a:latin typeface="Arial" charset="0"/>
              </a:rPr>
              <a:pPr/>
              <a:t>8</a:t>
            </a:fld>
            <a:endParaRPr lang="zh-TW"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035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03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9B2A74-6776-479F-A040-908E489B7895}" type="slidenum">
              <a:rPr lang="zh-TW" altLang="en-US" smtClean="0">
                <a:latin typeface="Arial" charset="0"/>
              </a:rPr>
              <a:pPr/>
              <a:t>53</a:t>
            </a:fld>
            <a:endParaRPr lang="zh-TW"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13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F62263-7E21-400D-9FFF-2FAE0CE9661B}" type="slidenum">
              <a:rPr lang="zh-TW" altLang="en-US" smtClean="0">
                <a:latin typeface="Arial" charset="0"/>
              </a:rPr>
              <a:pPr/>
              <a:t>54</a:t>
            </a:fld>
            <a:endParaRPr lang="zh-TW"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24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3D7940-5920-4E3D-B8A6-AB96ECF1FAFD}" type="slidenum">
              <a:rPr lang="zh-TW" altLang="en-US" smtClean="0">
                <a:latin typeface="Arial" charset="0"/>
              </a:rPr>
              <a:pPr/>
              <a:t>55</a:t>
            </a:fld>
            <a:endParaRPr lang="zh-TW"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34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67DEDF-9361-4679-A335-E0C4201E42E0}" type="slidenum">
              <a:rPr lang="zh-TW" altLang="en-US" smtClean="0">
                <a:latin typeface="Arial" charset="0"/>
              </a:rPr>
              <a:pPr/>
              <a:t>56</a:t>
            </a:fld>
            <a:endParaRPr lang="zh-TW"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445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44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14B7E-3637-4397-83FE-790CAD0E9A53}" type="slidenum">
              <a:rPr lang="zh-TW" altLang="en-US" smtClean="0">
                <a:latin typeface="Arial" charset="0"/>
              </a:rPr>
              <a:pPr/>
              <a:t>57</a:t>
            </a:fld>
            <a:endParaRPr lang="zh-TW" alt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54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48108A-CFBC-4D4C-95C3-16BAC6BD8EB5}" type="slidenum">
              <a:rPr lang="zh-TW" altLang="en-US" smtClean="0">
                <a:latin typeface="Arial" charset="0"/>
              </a:rPr>
              <a:pPr/>
              <a:t>58</a:t>
            </a:fld>
            <a:endParaRPr lang="zh-TW" alt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64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65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A99E2-7F03-453D-A42A-B5001BCF01F9}" type="slidenum">
              <a:rPr lang="zh-TW" altLang="en-US" smtClean="0">
                <a:latin typeface="Arial" charset="0"/>
              </a:rPr>
              <a:pPr/>
              <a:t>59</a:t>
            </a:fld>
            <a:endParaRPr lang="zh-TW"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75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26C551-2C3F-4C46-B9B9-974C1A87A87F}" type="slidenum">
              <a:rPr lang="zh-TW" altLang="en-US" smtClean="0">
                <a:latin typeface="Arial" charset="0"/>
              </a:rPr>
              <a:pPr/>
              <a:t>60</a:t>
            </a:fld>
            <a:endParaRPr lang="zh-TW" alt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854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85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0B0BFA-B28C-48F2-B9BB-EFE038B3B986}" type="slidenum">
              <a:rPr lang="zh-TW" altLang="en-US" smtClean="0">
                <a:latin typeface="Arial" charset="0"/>
              </a:rPr>
              <a:pPr/>
              <a:t>61</a:t>
            </a:fld>
            <a:endParaRPr lang="zh-TW"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95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1D03FB-A25D-4A65-AD10-54C75C4FDFB1}" type="slidenum">
              <a:rPr lang="zh-TW" altLang="en-US" smtClean="0">
                <a:latin typeface="Arial" charset="0"/>
              </a:rPr>
              <a:pPr/>
              <a:t>62</a:t>
            </a:fld>
            <a:endParaRPr lang="zh-TW"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595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59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72A40-C599-4015-859E-DAD235BDF265}" type="slidenum">
              <a:rPr lang="zh-TW" altLang="en-US" smtClean="0">
                <a:latin typeface="Arial" charset="0"/>
              </a:rPr>
              <a:pPr/>
              <a:t>9</a:t>
            </a:fld>
            <a:endParaRPr lang="zh-TW" alt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264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BF6D09-05FA-458C-BF5A-EE606B95AB0D}" type="slidenum">
              <a:rPr lang="zh-TW" altLang="en-US" smtClean="0">
                <a:latin typeface="Arial" charset="0"/>
              </a:rPr>
              <a:pPr/>
              <a:t>63</a:t>
            </a:fld>
            <a:endParaRPr lang="zh-TW" alt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36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B101E-FC0C-44D6-902E-50E3012ED0D5}" type="slidenum">
              <a:rPr lang="zh-TW" altLang="en-US" smtClean="0">
                <a:latin typeface="Arial" charset="0"/>
              </a:rPr>
              <a:pPr/>
              <a:t>64</a:t>
            </a:fld>
            <a:endParaRPr lang="zh-TW" alt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46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46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1BF713-FC11-460D-AA63-8F2922ED7EAC}" type="slidenum">
              <a:rPr lang="zh-TW" altLang="en-US" smtClean="0">
                <a:latin typeface="Arial" charset="0"/>
              </a:rPr>
              <a:pPr/>
              <a:t>65</a:t>
            </a:fld>
            <a:endParaRPr lang="zh-TW"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57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57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6C501D-077A-40EA-AA83-C95075DADD54}" type="slidenum">
              <a:rPr lang="zh-TW" altLang="en-US" smtClean="0">
                <a:latin typeface="Arial" charset="0"/>
              </a:rPr>
              <a:pPr/>
              <a:t>66</a:t>
            </a:fld>
            <a:endParaRPr lang="zh-TW" alt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67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67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084CB3-D8DB-416E-B3CF-37CCBACBCD46}" type="slidenum">
              <a:rPr lang="zh-TW" altLang="en-US" smtClean="0">
                <a:latin typeface="Arial" charset="0"/>
              </a:rPr>
              <a:pPr/>
              <a:t>67</a:t>
            </a:fld>
            <a:endParaRPr lang="zh-TW" alt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776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77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49E739-F752-4E9F-9D3E-05A0712ED7D7}" type="slidenum">
              <a:rPr lang="zh-TW" altLang="en-US" smtClean="0">
                <a:latin typeface="Arial" charset="0"/>
              </a:rPr>
              <a:pPr/>
              <a:t>68</a:t>
            </a:fld>
            <a:endParaRPr lang="zh-TW" alt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87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87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57D0A1-CFD3-460D-867D-9E26AFF1FA69}" type="slidenum">
              <a:rPr lang="zh-TW" altLang="en-US" smtClean="0">
                <a:latin typeface="Arial" charset="0"/>
              </a:rPr>
              <a:pPr/>
              <a:t>69</a:t>
            </a:fld>
            <a:endParaRPr lang="zh-TW" alt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98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98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E3F1F3-0F8E-48EC-8691-CD14D9546926}" type="slidenum">
              <a:rPr lang="zh-TW" altLang="en-US" smtClean="0">
                <a:latin typeface="Arial" charset="0"/>
              </a:rPr>
              <a:pPr/>
              <a:t>70</a:t>
            </a:fld>
            <a:endParaRPr lang="zh-TW" alt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08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08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5000B4-8D25-42EC-8B73-4641F2CE931B}" type="slidenum">
              <a:rPr lang="zh-TW" altLang="en-US" smtClean="0">
                <a:latin typeface="Arial" charset="0"/>
              </a:rPr>
              <a:pPr/>
              <a:t>71</a:t>
            </a:fld>
            <a:endParaRPr lang="zh-TW" alt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18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18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13DB05-F21A-4CCC-9862-81CC00FCCF03}" type="slidenum">
              <a:rPr lang="zh-TW" altLang="en-US" smtClean="0">
                <a:latin typeface="Arial" charset="0"/>
              </a:rPr>
              <a:pPr/>
              <a:t>72</a:t>
            </a:fld>
            <a:endParaRPr lang="zh-TW"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0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05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884B1-5030-4BE8-8EF5-7932664E26BC}" type="slidenum">
              <a:rPr lang="zh-TW" altLang="en-US" smtClean="0">
                <a:latin typeface="Arial" charset="0"/>
              </a:rPr>
              <a:pPr/>
              <a:t>10</a:t>
            </a:fld>
            <a:endParaRPr lang="zh-TW" alt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288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28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8A8917-7F1E-4DB6-B0A6-EB8AF729FC9B}" type="slidenum">
              <a:rPr lang="zh-TW" altLang="en-US" smtClean="0">
                <a:latin typeface="Arial" charset="0"/>
              </a:rPr>
              <a:pPr/>
              <a:t>73</a:t>
            </a:fld>
            <a:endParaRPr lang="zh-TW" alt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390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39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2AA669-BC16-40F2-818A-ED29DDACDD2F}" type="slidenum">
              <a:rPr lang="zh-TW" altLang="en-US" smtClean="0">
                <a:latin typeface="Arial" charset="0"/>
              </a:rPr>
              <a:pPr/>
              <a:t>74</a:t>
            </a:fld>
            <a:endParaRPr lang="zh-TW" alt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49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49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34D50-359A-40BA-9070-43984597EAD1}" type="slidenum">
              <a:rPr lang="zh-TW" altLang="en-US" smtClean="0">
                <a:latin typeface="Arial" charset="0"/>
              </a:rPr>
              <a:pPr/>
              <a:t>75</a:t>
            </a:fld>
            <a:endParaRPr lang="zh-TW" altLang="en-U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595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59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22957C-9E7D-43EF-9782-DA0D0D94D33E}" type="slidenum">
              <a:rPr lang="zh-TW" altLang="en-US" smtClean="0">
                <a:latin typeface="Arial" charset="0"/>
              </a:rPr>
              <a:pPr/>
              <a:t>76</a:t>
            </a:fld>
            <a:endParaRPr lang="zh-TW" altLang="en-U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69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69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EA0469-49DC-40B9-84D3-BC88B974E9B2}" type="slidenum">
              <a:rPr lang="zh-TW" altLang="en-US" smtClean="0">
                <a:latin typeface="Arial" charset="0"/>
              </a:rPr>
              <a:pPr/>
              <a:t>77</a:t>
            </a:fld>
            <a:endParaRPr lang="zh-TW" altLang="en-US"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800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80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82E9C-5491-46BA-99C8-6E1099D1A5C7}" type="slidenum">
              <a:rPr lang="zh-TW" altLang="en-US" smtClean="0">
                <a:latin typeface="Arial" charset="0"/>
              </a:rPr>
              <a:pPr/>
              <a:t>78</a:t>
            </a:fld>
            <a:endParaRPr lang="zh-TW" altLang="en-US"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90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90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EAE354-DC38-48E9-9FDF-9846BE939C46}" type="slidenum">
              <a:rPr lang="zh-TW" altLang="en-US" smtClean="0">
                <a:latin typeface="Arial" charset="0"/>
              </a:rPr>
              <a:pPr/>
              <a:t>79</a:t>
            </a:fld>
            <a:endParaRPr lang="zh-TW" altLang="en-US"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005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00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6C4B92-193C-4377-9BC9-489594E938F5}" type="slidenum">
              <a:rPr lang="zh-TW" altLang="en-US" smtClean="0">
                <a:latin typeface="Arial" charset="0"/>
              </a:rPr>
              <a:pPr/>
              <a:t>80</a:t>
            </a:fld>
            <a:endParaRPr lang="zh-TW" alt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005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00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6C4B92-193C-4377-9BC9-489594E938F5}" type="slidenum">
              <a:rPr lang="zh-TW" altLang="en-US" smtClean="0">
                <a:latin typeface="Arial" charset="0"/>
              </a:rPr>
              <a:pPr/>
              <a:t>81</a:t>
            </a:fld>
            <a:endParaRPr lang="zh-TW" altLang="en-U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06A8C74-1633-4BDD-B622-B319F31B7D27}" type="slidenum">
              <a:rPr lang="en-US" altLang="zh-TW"/>
              <a:pPr/>
              <a:t>82</a:t>
            </a:fld>
            <a:endParaRPr lang="en-US" altLang="zh-TW"/>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10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710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69771A-516F-4E1F-8CE3-BF310A8AB7A4}" type="slidenum">
              <a:rPr lang="zh-TW" altLang="en-US" smtClean="0">
                <a:latin typeface="Arial" charset="0"/>
              </a:rPr>
              <a:pPr/>
              <a:t>11</a:t>
            </a:fld>
            <a:endParaRPr lang="zh-TW"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C727B-8045-4716-9AE6-A8DD7E2F13F1}" type="slidenum">
              <a:rPr lang="zh-TW" altLang="en-US" smtClean="0">
                <a:latin typeface="Arial" charset="0"/>
              </a:rPr>
              <a:pPr/>
              <a:t>12</a:t>
            </a:fld>
            <a:endParaRPr lang="zh-TW"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8E55CA-52E5-433F-AA6A-42375A538425}"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54575B-3287-4473-9BEE-2E54FE4BD09B}"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grpSp>
        <p:nvGrpSpPr>
          <p:cNvPr id="4" name="Group 49"/>
          <p:cNvGrpSpPr>
            <a:grpSpLocks/>
          </p:cNvGrpSpPr>
          <p:nvPr userDrawn="1"/>
        </p:nvGrpSpPr>
        <p:grpSpPr bwMode="auto">
          <a:xfrm>
            <a:off x="-1588" y="0"/>
            <a:ext cx="9147176" cy="6859588"/>
            <a:chOff x="-1" y="0"/>
            <a:chExt cx="5762" cy="4321"/>
          </a:xfrm>
        </p:grpSpPr>
        <p:pic>
          <p:nvPicPr>
            <p:cNvPr id="5" name="Picture 47" descr="+封面底"/>
            <p:cNvPicPr>
              <a:picLocks noChangeAspect="1" noChangeArrowheads="1"/>
            </p:cNvPicPr>
            <p:nvPr userDrawn="1"/>
          </p:nvPicPr>
          <p:blipFill>
            <a:blip r:embed="rId2" cstate="print"/>
            <a:srcRect/>
            <a:stretch>
              <a:fillRect/>
            </a:stretch>
          </p:blipFill>
          <p:spPr bwMode="auto">
            <a:xfrm>
              <a:off x="0" y="0"/>
              <a:ext cx="5761" cy="4321"/>
            </a:xfrm>
            <a:prstGeom prst="rect">
              <a:avLst/>
            </a:prstGeom>
            <a:noFill/>
            <a:ln>
              <a:noFill/>
            </a:ln>
          </p:spPr>
        </p:pic>
        <p:pic>
          <p:nvPicPr>
            <p:cNvPr id="6" name="Picture 48" descr="+底边"/>
            <p:cNvPicPr>
              <a:picLocks noChangeAspect="1" noChangeArrowheads="1"/>
            </p:cNvPicPr>
            <p:nvPr userDrawn="1"/>
          </p:nvPicPr>
          <p:blipFill>
            <a:blip r:embed="rId3" cstate="print"/>
            <a:srcRect/>
            <a:stretch>
              <a:fillRect/>
            </a:stretch>
          </p:blipFill>
          <p:spPr bwMode="auto">
            <a:xfrm>
              <a:off x="-1" y="2756"/>
              <a:ext cx="5761" cy="1564"/>
            </a:xfrm>
            <a:prstGeom prst="rect">
              <a:avLst/>
            </a:prstGeom>
            <a:noFill/>
            <a:ln>
              <a:noFill/>
            </a:ln>
          </p:spPr>
        </p:pic>
      </p:grpSp>
      <p:sp>
        <p:nvSpPr>
          <p:cNvPr id="21512" name="Rectangle 8"/>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1513" name="Rectangle 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7" name="Rectangle 10"/>
          <p:cNvSpPr>
            <a:spLocks noGrp="1" noChangeArrowheads="1"/>
          </p:cNvSpPr>
          <p:nvPr>
            <p:ph type="dt" sz="half" idx="10"/>
          </p:nvPr>
        </p:nvSpPr>
        <p:spPr/>
        <p:txBody>
          <a:bodyPr/>
          <a:lstStyle>
            <a:lvl1pPr>
              <a:defRPr/>
            </a:lvl1pPr>
          </a:lstStyle>
          <a:p>
            <a:pPr>
              <a:defRPr/>
            </a:pPr>
            <a:endParaRPr lang="en-US" altLang="zh-CN"/>
          </a:p>
        </p:txBody>
      </p:sp>
      <p:sp>
        <p:nvSpPr>
          <p:cNvPr id="8" name="Rectangle 11"/>
          <p:cNvSpPr>
            <a:spLocks noGrp="1" noChangeArrowheads="1"/>
          </p:cNvSpPr>
          <p:nvPr>
            <p:ph type="ftr" sz="quarter" idx="11"/>
          </p:nvPr>
        </p:nvSpPr>
        <p:spPr/>
        <p:txBody>
          <a:bodyPr/>
          <a:lstStyle>
            <a:lvl1pPr>
              <a:defRPr/>
            </a:lvl1pPr>
          </a:lstStyle>
          <a:p>
            <a:pPr>
              <a:defRPr/>
            </a:pPr>
            <a:endParaRPr lang="en-US" altLang="zh-CN"/>
          </a:p>
        </p:txBody>
      </p:sp>
      <p:sp>
        <p:nvSpPr>
          <p:cNvPr id="9" name="Rectangle 12"/>
          <p:cNvSpPr>
            <a:spLocks noGrp="1" noChangeArrowheads="1"/>
          </p:cNvSpPr>
          <p:nvPr>
            <p:ph type="sldNum" sz="quarter" idx="12"/>
          </p:nvPr>
        </p:nvSpPr>
        <p:spPr/>
        <p:txBody>
          <a:bodyPr/>
          <a:lstStyle>
            <a:lvl1pPr>
              <a:defRPr/>
            </a:lvl1pPr>
          </a:lstStyle>
          <a:p>
            <a:pPr>
              <a:defRPr/>
            </a:pPr>
            <a:fld id="{C5EBB7CA-971B-47EB-AF13-01F6F3DAB89F}"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cstate="print"/>
          <a:srcRect/>
          <a:stretch>
            <a:fillRect/>
          </a:stretch>
        </p:blipFill>
        <p:spPr bwMode="auto">
          <a:xfrm>
            <a:off x="-1588" y="0"/>
            <a:ext cx="9145588" cy="685958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Picture 2" descr="F:\work\第二\大桥\未标题-9.png"/>
          <p:cNvPicPr>
            <a:picLocks noChangeAspect="1" noChangeArrowheads="1"/>
          </p:cNvPicPr>
          <p:nvPr userDrawn="1"/>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3" name="文字方塊 2"/>
          <p:cNvSpPr txBox="1">
            <a:spLocks noChangeArrowheads="1"/>
          </p:cNvSpPr>
          <p:nvPr userDrawn="1"/>
        </p:nvSpPr>
        <p:spPr bwMode="auto">
          <a:xfrm>
            <a:off x="914400" y="457200"/>
            <a:ext cx="7086600" cy="369888"/>
          </a:xfrm>
          <a:prstGeom prst="rect">
            <a:avLst/>
          </a:prstGeom>
          <a:noFill/>
          <a:ln>
            <a:noFill/>
          </a:ln>
          <a:extLst>
            <a:ext uri="{909E8E84-426E-40DD-AFC4-6F175D3DCCD1}"/>
            <a:ext uri="{91240B29-F687-4F45-9708-019B960494DF}"/>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en-US" smtClean="0">
              <a:ea typeface="宋体"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8535DD-BC27-483D-AC3A-F32F91177618}"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E94540EA-9DB9-42F2-9F81-5AE05BAB89C6}"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894A2DF2-B28E-489A-887C-42E0B4705D68}"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DD123671-9C15-44EE-AFD1-37BDFF6DF247}"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6B42829A-9873-4DB7-AE62-4987515DA223}"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9385AD-63F3-4862-803A-EC69038E402A}"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Arial" charset="0"/>
                <a:ea typeface="宋体"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Arial" charset="0"/>
                <a:ea typeface="宋体"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latin typeface="Arial" charset="0"/>
                <a:ea typeface="宋体" charset="-122"/>
              </a:defRPr>
            </a:lvl1pPr>
          </a:lstStyle>
          <a:p>
            <a:pPr>
              <a:defRPr/>
            </a:pPr>
            <a:fld id="{0BBBDBE7-FD2F-4B97-81C3-E8F5CD626DB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Wheres_the_beef_commercial.jp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work\第二\大桥\未标题-6副本.png"/>
          <p:cNvPicPr>
            <a:picLocks noChangeAspect="1" noChangeArrowheads="1"/>
          </p:cNvPicPr>
          <p:nvPr/>
        </p:nvPicPr>
        <p:blipFill>
          <a:blip r:embed="rId2" cstate="print"/>
          <a:srcRect l="3333" t="7776" r="2518" b="56677"/>
          <a:stretch>
            <a:fillRect/>
          </a:stretch>
        </p:blipFill>
        <p:spPr bwMode="auto">
          <a:xfrm>
            <a:off x="381000" y="1295400"/>
            <a:ext cx="8610600" cy="2438400"/>
          </a:xfrm>
          <a:prstGeom prst="rect">
            <a:avLst/>
          </a:prstGeom>
          <a:noFill/>
          <a:ln w="9525">
            <a:noFill/>
            <a:miter lim="800000"/>
            <a:headEnd/>
            <a:tailEnd/>
          </a:ln>
        </p:spPr>
      </p:pic>
      <p:pic>
        <p:nvPicPr>
          <p:cNvPr id="3" name="Picture 8" descr="F:\work\第二\大桥\未标题-7副本.png"/>
          <p:cNvPicPr>
            <a:picLocks noChangeAspect="1" noChangeArrowheads="1"/>
          </p:cNvPicPr>
          <p:nvPr/>
        </p:nvPicPr>
        <p:blipFill>
          <a:blip r:embed="rId3" cstate="print"/>
          <a:srcRect l="70821" r="17" b="56677"/>
          <a:stretch>
            <a:fillRect/>
          </a:stretch>
        </p:blipFill>
        <p:spPr bwMode="auto">
          <a:xfrm rot="1468554">
            <a:off x="7845425" y="55563"/>
            <a:ext cx="1298575" cy="1371600"/>
          </a:xfrm>
          <a:prstGeom prst="rect">
            <a:avLst/>
          </a:prstGeom>
          <a:noFill/>
          <a:ln w="9525">
            <a:noFill/>
            <a:miter lim="800000"/>
            <a:headEnd/>
            <a:tailEnd/>
          </a:ln>
        </p:spPr>
      </p:pic>
      <p:sp>
        <p:nvSpPr>
          <p:cNvPr id="6148" name="文字方塊 3"/>
          <p:cNvSpPr txBox="1">
            <a:spLocks noChangeArrowheads="1"/>
          </p:cNvSpPr>
          <p:nvPr/>
        </p:nvSpPr>
        <p:spPr bwMode="auto">
          <a:xfrm>
            <a:off x="685800" y="1600200"/>
            <a:ext cx="7924800" cy="1938338"/>
          </a:xfrm>
          <a:prstGeom prst="rect">
            <a:avLst/>
          </a:prstGeom>
          <a:noFill/>
          <a:ln w="9525">
            <a:noFill/>
            <a:miter lim="800000"/>
            <a:headEnd/>
            <a:tailEnd/>
          </a:ln>
        </p:spPr>
        <p:txBody>
          <a:bodyPr>
            <a:spAutoFit/>
          </a:bodyPr>
          <a:lstStyle/>
          <a:p>
            <a:pPr algn="ctr"/>
            <a:r>
              <a:rPr kumimoji="0" lang="zh-TW" altLang="en-US" sz="4000" b="1" dirty="0">
                <a:effectLst>
                  <a:glow rad="101600">
                    <a:srgbClr val="FFFFCC"/>
                  </a:glow>
                </a:effectLst>
                <a:latin typeface="微軟正黑體" pitchFamily="34" charset="-120"/>
                <a:ea typeface="微軟正黑體" pitchFamily="34" charset="-120"/>
              </a:rPr>
              <a:t>中南部學校</a:t>
            </a:r>
            <a:endParaRPr kumimoji="0" lang="en-US" altLang="zh-TW" sz="4000" b="1" dirty="0">
              <a:effectLst>
                <a:glow rad="101600">
                  <a:srgbClr val="FFFFCC"/>
                </a:glow>
              </a:effectLst>
              <a:latin typeface="微軟正黑體" pitchFamily="34" charset="-120"/>
              <a:ea typeface="微軟正黑體" pitchFamily="34" charset="-120"/>
            </a:endParaRPr>
          </a:p>
          <a:p>
            <a:pPr algn="ctr"/>
            <a:r>
              <a:rPr kumimoji="0" lang="zh-TW" altLang="en-US" sz="4000" b="1" dirty="0" smtClean="0">
                <a:effectLst>
                  <a:glow rad="101600">
                    <a:srgbClr val="FFFFCC"/>
                  </a:glow>
                </a:effectLst>
                <a:latin typeface="微軟正黑體" pitchFamily="34" charset="-120"/>
                <a:ea typeface="微軟正黑體" pitchFamily="34" charset="-120"/>
              </a:rPr>
              <a:t>四</a:t>
            </a:r>
            <a:r>
              <a:rPr kumimoji="0" lang="zh-TW" altLang="en-US" sz="4000" b="1" dirty="0">
                <a:effectLst>
                  <a:glow rad="101600">
                    <a:srgbClr val="FFFFCC"/>
                  </a:glow>
                </a:effectLst>
                <a:latin typeface="微軟正黑體" pitchFamily="34" charset="-120"/>
                <a:ea typeface="微軟正黑體" pitchFamily="34" charset="-120"/>
              </a:rPr>
              <a:t>技日間部科技大學</a:t>
            </a:r>
            <a:endParaRPr kumimoji="0" lang="en-US" altLang="zh-TW" sz="4000" b="1" dirty="0">
              <a:effectLst>
                <a:glow rad="101600">
                  <a:srgbClr val="FFFFCC"/>
                </a:glow>
              </a:effectLst>
              <a:latin typeface="微軟正黑體" pitchFamily="34" charset="-120"/>
              <a:ea typeface="微軟正黑體" pitchFamily="34" charset="-120"/>
            </a:endParaRPr>
          </a:p>
          <a:p>
            <a:pPr algn="ctr"/>
            <a:r>
              <a:rPr kumimoji="0" lang="zh-TW" altLang="en-US" sz="4000" b="1" dirty="0">
                <a:effectLst>
                  <a:glow rad="101600">
                    <a:srgbClr val="FFFFCC"/>
                  </a:glow>
                </a:effectLst>
                <a:latin typeface="微軟正黑體" pitchFamily="34" charset="-120"/>
                <a:ea typeface="微軟正黑體" pitchFamily="34" charset="-120"/>
              </a:rPr>
              <a:t>商業類群各系簡介</a:t>
            </a:r>
          </a:p>
        </p:txBody>
      </p:sp>
      <p:sp>
        <p:nvSpPr>
          <p:cNvPr id="5" name="Rectangle 3"/>
          <p:cNvSpPr>
            <a:spLocks noGrp="1" noChangeArrowheads="1"/>
          </p:cNvSpPr>
          <p:nvPr>
            <p:ph type="subTitle" idx="1"/>
          </p:nvPr>
        </p:nvSpPr>
        <p:spPr>
          <a:xfrm>
            <a:off x="0" y="5410200"/>
            <a:ext cx="5472112" cy="1447800"/>
          </a:xfrm>
        </p:spPr>
        <p:txBody>
          <a:bodyPr/>
          <a:lstStyle/>
          <a:p>
            <a:pPr algn="l">
              <a:lnSpc>
                <a:spcPct val="110000"/>
              </a:lnSpc>
            </a:pPr>
            <a:r>
              <a:rPr lang="zh-TW" altLang="en-US" sz="2400" b="1" kern="1200" dirty="0">
                <a:solidFill>
                  <a:schemeClr val="bg1"/>
                </a:solidFill>
                <a:latin typeface="微軟正黑體" pitchFamily="34" charset="-120"/>
                <a:ea typeface="微軟正黑體" pitchFamily="34" charset="-120"/>
              </a:rPr>
              <a:t>主講人：陳佳宏 </a:t>
            </a:r>
            <a:r>
              <a:rPr lang="zh-TW" altLang="en-US" sz="2400" b="1" kern="1200" dirty="0" smtClean="0">
                <a:solidFill>
                  <a:schemeClr val="bg1"/>
                </a:solidFill>
                <a:latin typeface="微軟正黑體" pitchFamily="34" charset="-120"/>
                <a:ea typeface="微軟正黑體" pitchFamily="34" charset="-120"/>
              </a:rPr>
              <a:t>博士</a:t>
            </a:r>
            <a:endParaRPr lang="en-US" altLang="zh-TW" sz="2400" b="1" kern="1200" dirty="0" smtClean="0">
              <a:solidFill>
                <a:schemeClr val="bg1"/>
              </a:solidFill>
              <a:latin typeface="微軟正黑體" pitchFamily="34" charset="-120"/>
              <a:ea typeface="微軟正黑體" pitchFamily="34" charset="-120"/>
            </a:endParaRPr>
          </a:p>
          <a:p>
            <a:pPr algn="l">
              <a:lnSpc>
                <a:spcPct val="110000"/>
              </a:lnSpc>
            </a:pPr>
            <a:r>
              <a:rPr lang="zh-TW" altLang="en-US" sz="2400" b="1" kern="1200" dirty="0" smtClean="0">
                <a:solidFill>
                  <a:schemeClr val="bg1"/>
                </a:solidFill>
                <a:latin typeface="微軟正黑體" pitchFamily="34" charset="-120"/>
                <a:ea typeface="微軟正黑體" pitchFamily="34" charset="-120"/>
              </a:rPr>
              <a:t>現    職：樹德科技大學</a:t>
            </a:r>
            <a:endParaRPr lang="en-US" altLang="zh-TW" sz="2400" b="1" kern="1200" dirty="0" smtClean="0">
              <a:solidFill>
                <a:schemeClr val="bg1"/>
              </a:solidFill>
              <a:latin typeface="微軟正黑體" pitchFamily="34" charset="-120"/>
              <a:ea typeface="微軟正黑體" pitchFamily="34" charset="-120"/>
            </a:endParaRPr>
          </a:p>
          <a:p>
            <a:pPr marL="1165225" algn="l">
              <a:lnSpc>
                <a:spcPct val="110000"/>
              </a:lnSpc>
            </a:pPr>
            <a:r>
              <a:rPr lang="zh-TW" altLang="en-US" sz="2400" b="1" kern="1200" dirty="0" smtClean="0">
                <a:solidFill>
                  <a:schemeClr val="bg1"/>
                </a:solidFill>
                <a:latin typeface="微軟正黑體" pitchFamily="34" charset="-120"/>
                <a:ea typeface="微軟正黑體" pitchFamily="34" charset="-120"/>
              </a:rPr>
              <a:t>運籌</a:t>
            </a:r>
            <a:r>
              <a:rPr lang="zh-TW" altLang="en-US" sz="2400" b="1" kern="1200" dirty="0">
                <a:solidFill>
                  <a:schemeClr val="bg1"/>
                </a:solidFill>
                <a:latin typeface="微軟正黑體" pitchFamily="34" charset="-120"/>
                <a:ea typeface="微軟正黑體" pitchFamily="34" charset="-120"/>
              </a:rPr>
              <a:t>管理</a:t>
            </a:r>
            <a:r>
              <a:rPr lang="zh-TW" altLang="en-US" sz="2400" b="1" kern="1200" dirty="0" smtClean="0">
                <a:solidFill>
                  <a:schemeClr val="bg1"/>
                </a:solidFill>
                <a:latin typeface="微軟正黑體" pitchFamily="34" charset="-120"/>
                <a:ea typeface="微軟正黑體" pitchFamily="34" charset="-120"/>
              </a:rPr>
              <a:t>系副教授</a:t>
            </a:r>
            <a:endParaRPr lang="zh-TW" altLang="en-US" sz="2400" b="1" kern="1200"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nodeType="afterGroup">
                            <p:stCondLst>
                              <p:cond delay="2000"/>
                            </p:stCondLst>
                            <p:childTnLst>
                              <p:par>
                                <p:cTn id="22" presetID="1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Top)">
                                      <p:cBhvr>
                                        <p:cTn id="24"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09600" y="2438400"/>
            <a:ext cx="3962400" cy="3108325"/>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工業管理系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應用外語系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財務金融系</a:t>
            </a: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763" y="84138"/>
            <a:ext cx="6340475"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虎 尾 科 技 大 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581400" cy="4400550"/>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休閒遊憩系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09600" y="2438400"/>
            <a:ext cx="3962400" cy="3108325"/>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國際貿易系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財務稅務系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財務金融系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會計資訊系</a:t>
            </a: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763" y="84138"/>
            <a:ext cx="6340475"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臺 中 科 技 大 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581400" cy="6986588"/>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流通管理系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休閒事業管理系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保險金融管理系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應用中文系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371600" y="2470150"/>
            <a:ext cx="3048000" cy="2246769"/>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工業管理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902" y="84138"/>
            <a:ext cx="6340197" cy="830997"/>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屏 東 科 技 大 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581400" cy="3108543"/>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社會工作</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休閒運動保健</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62000" y="2470150"/>
            <a:ext cx="3886200" cy="3539430"/>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工業</a:t>
            </a: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工程管理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會計系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國際企業</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財富與稅務管理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金融</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632460" y="84138"/>
            <a:ext cx="7879080" cy="830997"/>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高 雄 應 用 科 技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大 </a:t>
            </a: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581400" cy="3970318"/>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觀光管理系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應用外</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語系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人力資源發展</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文化事業發展系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 xmlns:p14="http://schemas.microsoft.com/office/powerpoint/2010/main" val="182637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914400" y="2470150"/>
            <a:ext cx="4991100" cy="2677656"/>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餐旅暨會展行銷管理系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休閒暨</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遊憩管理系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632460" y="84138"/>
            <a:ext cx="7879080" cy="830997"/>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高 雄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餐 旅 </a:t>
            </a: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科 技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大 </a:t>
            </a: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extLst>
      <p:ext uri="{BB962C8B-B14F-4D97-AF65-F5344CB8AC3E}">
        <p14:creationId xmlns="" xmlns:p14="http://schemas.microsoft.com/office/powerpoint/2010/main" val="308082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62000" y="2470150"/>
            <a:ext cx="3886200" cy="3970318"/>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運籌管理系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行銷與流通管理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金融系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632460" y="84138"/>
            <a:ext cx="7879080" cy="830997"/>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高 雄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第 一 </a:t>
            </a: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科 技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大 </a:t>
            </a: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863340" cy="4832092"/>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風險管理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與</a:t>
            </a: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保險</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會計資訊</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應用德語系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 xmlns:p14="http://schemas.microsoft.com/office/powerpoint/2010/main" val="149311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628900" y="2470150"/>
            <a:ext cx="3886200" cy="3970318"/>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航運</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管理系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運籌管理系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海洋休閒管理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632460" y="84138"/>
            <a:ext cx="7879080" cy="830997"/>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高 雄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海 洋 </a:t>
            </a: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科 技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大 </a:t>
            </a: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extLst>
      <p:ext uri="{BB962C8B-B14F-4D97-AF65-F5344CB8AC3E}">
        <p14:creationId xmlns="" xmlns:p14="http://schemas.microsoft.com/office/powerpoint/2010/main" val="3553691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62000" y="2470150"/>
            <a:ext cx="3886200" cy="3539430"/>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國際貿易</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財務金融</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會計</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不動產經營系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632460" y="84138"/>
            <a:ext cx="7879080" cy="830997"/>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a:t>
            </a: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屏 東 商 業 技 術 學 院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4191000" cy="3970318"/>
          </a:xfrm>
          <a:prstGeom prst="rect">
            <a:avLst/>
          </a:prstGeom>
          <a:noFill/>
        </p:spPr>
        <p:txBody>
          <a:bodyPr wrap="square">
            <a:spAutoFit/>
          </a:bodyPr>
          <a:lstStyle/>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休閒事業經營系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應用日</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語系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行銷與流通管理系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商業自動化與管理</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系</a:t>
            </a:r>
            <a:endPar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應用英語系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 xmlns:p14="http://schemas.microsoft.com/office/powerpoint/2010/main" val="311817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0" y="2470150"/>
            <a:ext cx="5105400" cy="4770438"/>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行銷管理系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運籌管理系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休閒事業管理系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金融系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國際企業與貿易系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會議展覽與國際行銷學位學程</a:t>
            </a:r>
            <a:endParaRPr kumimoji="0" lang="en-US" altLang="zh-TW" sz="24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763" y="84138"/>
            <a:ext cx="6186487"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私 立 樹 德 科 技 大 學</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962400" cy="4400550"/>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應用外語系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資訊工程系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動畫與遊戲設計系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生活產品設計系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視覺傳達設計系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室內設計系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85800" y="2470150"/>
            <a:ext cx="4191000" cy="5694363"/>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資訊工程系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管理與資訊系</a:t>
            </a:r>
            <a:r>
              <a:rPr kumimoji="0" lang="zh-TW" altLang="en-US" sz="1200" b="1" dirty="0">
                <a:effectLst>
                  <a:outerShdw blurRad="38100" dist="38100" dir="2700000" algn="tl">
                    <a:srgbClr val="000000">
                      <a:alpha val="43137"/>
                    </a:srgbClr>
                  </a:outerShdw>
                </a:effectLst>
                <a:latin typeface="微軟正黑體" pitchFamily="34" charset="-120"/>
                <a:ea typeface="微軟正黑體" pitchFamily="34" charset="-120"/>
              </a:rPr>
              <a:t>工業管理組</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管理與資訊系</a:t>
            </a:r>
            <a:r>
              <a:rPr kumimoji="0" lang="zh-TW" altLang="en-US" sz="1200" b="1" dirty="0">
                <a:effectLst>
                  <a:outerShdw blurRad="38100" dist="38100" dir="2700000" algn="tl">
                    <a:srgbClr val="000000">
                      <a:alpha val="43137"/>
                    </a:srgbClr>
                  </a:outerShdw>
                </a:effectLst>
                <a:latin typeface="微軟正黑體" pitchFamily="34" charset="-120"/>
                <a:ea typeface="微軟正黑體" pitchFamily="34" charset="-120"/>
              </a:rPr>
              <a:t>電子商務組</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行銷與流通管理系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休閒事業管理系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餐旅管理系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企業電子化學位學程</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763" y="84138"/>
            <a:ext cx="6340475"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私 立 南 台 科 技 大 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4267200" cy="4832350"/>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國際企業系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財務金融系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會計資訊系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資訊傳播系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視覺傳達設計系</a:t>
            </a:r>
            <a:r>
              <a:rPr kumimoji="0" lang="zh-TW" altLang="en-US" sz="1200" b="1" dirty="0">
                <a:effectLst>
                  <a:outerShdw blurRad="38100" dist="38100" dir="2700000" algn="tl">
                    <a:srgbClr val="000000">
                      <a:alpha val="43137"/>
                    </a:srgbClr>
                  </a:outerShdw>
                </a:effectLst>
                <a:latin typeface="微軟正黑體" pitchFamily="34" charset="-120"/>
                <a:ea typeface="微軟正黑體" pitchFamily="34" charset="-120"/>
              </a:rPr>
              <a:t>商業設計組</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視覺傳達設計系</a:t>
            </a:r>
            <a:r>
              <a:rPr kumimoji="0" lang="zh-TW" altLang="en-US" sz="1200" b="1" dirty="0">
                <a:effectLst>
                  <a:outerShdw blurRad="38100" dist="38100" dir="2700000" algn="tl">
                    <a:srgbClr val="000000">
                      <a:alpha val="43137"/>
                    </a:srgbClr>
                  </a:outerShdw>
                </a:effectLst>
                <a:latin typeface="微軟正黑體" pitchFamily="34" charset="-120"/>
                <a:ea typeface="微軟正黑體" pitchFamily="34" charset="-120"/>
              </a:rPr>
              <a:t>動畫設計組</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應用英語系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應用日語系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129909" y="84138"/>
            <a:ext cx="5109091" cy="830997"/>
          </a:xfrm>
          <a:prstGeom prst="rect">
            <a:avLst/>
          </a:prstGeom>
        </p:spPr>
        <p:txBody>
          <a:bodyPr wrap="none">
            <a:spAutoFit/>
          </a:bodyPr>
          <a:lstStyle/>
          <a:p>
            <a:pPr algn="ctr">
              <a:defRPr/>
            </a:pP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企業要的是什麼？</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8" name="內容版面配置區 2"/>
          <p:cNvSpPr txBox="1">
            <a:spLocks/>
          </p:cNvSpPr>
          <p:nvPr/>
        </p:nvSpPr>
        <p:spPr>
          <a:xfrm>
            <a:off x="755576" y="1447800"/>
            <a:ext cx="8110537" cy="4191000"/>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zh-TW"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創新</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kumimoji="0" lang="zh-TW"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創意</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kumimoji="0" lang="zh-TW"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kumimoji="0" lang="zh-TW"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施振榮先生語</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zh-TW"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從產品服務創新到價值創造</a:t>
            </a: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0" name="Picture 20" descr="The picture sleeve of a &quot;Where's the Beef&quot; single, recorded by Coyote McCloud and Clara Peller, based on her legendary advertisement">
            <a:hlinkClick r:id="rId3" tooltip="The picture sleeve of a &quot;Where's the Beef&quot; single, recorded by Coyote McCloud and Clara Peller, based on her legendary advertisement"/>
          </p:cNvPr>
          <p:cNvPicPr>
            <a:picLocks noChangeAspect="1" noChangeArrowheads="1"/>
          </p:cNvPicPr>
          <p:nvPr/>
        </p:nvPicPr>
        <p:blipFill>
          <a:blip r:embed="rId4" cstate="print"/>
          <a:srcRect/>
          <a:stretch>
            <a:fillRect/>
          </a:stretch>
        </p:blipFill>
        <p:spPr bwMode="auto">
          <a:xfrm rot="20168844">
            <a:off x="6026111" y="2440351"/>
            <a:ext cx="2376487" cy="2284412"/>
          </a:xfrm>
          <a:prstGeom prst="rect">
            <a:avLst/>
          </a:prstGeom>
          <a:noFill/>
        </p:spPr>
      </p:pic>
      <p:sp>
        <p:nvSpPr>
          <p:cNvPr id="11" name="矩形 10"/>
          <p:cNvSpPr/>
          <p:nvPr/>
        </p:nvSpPr>
        <p:spPr>
          <a:xfrm>
            <a:off x="914400" y="5257800"/>
            <a:ext cx="8064896" cy="584775"/>
          </a:xfrm>
          <a:prstGeom prst="rect">
            <a:avLst/>
          </a:prstGeom>
        </p:spPr>
        <p:txBody>
          <a:bodyPr wrap="square">
            <a:spAutoFit/>
          </a:bodyPr>
          <a:lstStyle/>
          <a:p>
            <a:r>
              <a:rPr kumimoji="0" lang="zh-TW" altLang="zh-TW"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企業價值</a:t>
            </a:r>
            <a:r>
              <a:rPr kumimoji="0" lang="en-US" altLang="zh-TW"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 = </a:t>
            </a:r>
            <a:r>
              <a:rPr kumimoji="0" lang="zh-TW" altLang="zh-TW"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價值創造能力</a:t>
            </a:r>
            <a:r>
              <a:rPr kumimoji="0" lang="en-US" altLang="zh-TW"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 x </a:t>
            </a:r>
            <a:r>
              <a:rPr kumimoji="0" lang="zh-TW" altLang="zh-TW"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價值實現能力</a:t>
            </a:r>
            <a:endPar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85800" y="2470150"/>
            <a:ext cx="4191000" cy="4832350"/>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財務金融系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保險金融管理系</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會計系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休閒事業管理系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行銷與流通管理系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銀髮產業管理系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營建工程系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工業工程與管理系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lvl="1">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763" y="84138"/>
            <a:ext cx="6340475" cy="1570037"/>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私 立 朝 陽 科 技 大 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4267200" cy="4400550"/>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環境工程與管理系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建築系室內設計組</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景觀及都市設計系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傳播藝術系</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幼兒保育系</a:t>
            </a:r>
            <a:endParaRPr kumimoji="0" lang="en-US" altLang="zh-TW" sz="12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社會工作系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97150" y="84138"/>
            <a:ext cx="40322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工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428750"/>
          <a:ext cx="7543800" cy="177165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國立雲林科技大學</a:t>
                      </a:r>
                      <a:endPar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國立虎尾科技大學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97150" y="84138"/>
            <a:ext cx="40322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工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矩形 4"/>
          <p:cNvSpPr/>
          <p:nvPr/>
        </p:nvSpPr>
        <p:spPr>
          <a:xfrm>
            <a:off x="381000" y="11684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2057400"/>
          <a:ext cx="8534400" cy="240792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雲林科技大學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以階段性及系統性</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之方式規劃課程。</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虎尾科技大學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工程創新與資訊電子化</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為基礎。</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期望經由</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系統化、科學化，一貫化專業訓練，</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培養學生兼具理論與實務之管理才能，因應工商業界對工業管理人才之殷切需求。</a:t>
                      </a:r>
                    </a:p>
                  </a:txBody>
                  <a:tcPr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52600" y="84138"/>
            <a:ext cx="6186488"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工 業 工 程 與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428750"/>
          <a:ext cx="7543800" cy="177165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國立勤益科技大學</a:t>
                      </a:r>
                      <a:endPar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11684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81000" y="2057400"/>
          <a:ext cx="8382000" cy="3931920"/>
        </p:xfrm>
        <a:graphic>
          <a:graphicData uri="http://schemas.openxmlformats.org/drawingml/2006/table">
            <a:tbl>
              <a:tblPr firstRow="1" bandRow="1">
                <a:tableStyleId>{8A107856-5554-42FB-B03E-39F5DBC370BA}</a:tableStyleId>
              </a:tblPr>
              <a:tblGrid>
                <a:gridCol w="2230074"/>
                <a:gridCol w="6151926"/>
              </a:tblGrid>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勤益科技大學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配合區域產業趨勢與學生適性發展，</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規劃</a:t>
                      </a:r>
                    </a:p>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物流與供應鏈管理，製造管理電子化領域之專業進階課程</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，並持續訓練學生之資訊科技處理與應用之能力。</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強化工業工程管理的實作課程。</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注重管理學理及技術的均衡學習。</a:t>
                      </a:r>
                    </a:p>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產品創意研發及生產製造的管理</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推動</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IEET</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工程教育認證</a:t>
                      </a:r>
                    </a:p>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海外交換學生</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：美國加州科技大學</a:t>
                      </a:r>
                      <a:endPar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（已</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年以上）、大陸學生（</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98</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學年度起）</a:t>
                      </a:r>
                    </a:p>
                  </a:txBody>
                  <a:tcPr anchor="ctr"/>
                </a:tc>
              </a:tr>
            </a:tbl>
          </a:graphicData>
        </a:graphic>
      </p:graphicFrame>
      <p:sp>
        <p:nvSpPr>
          <p:cNvPr id="6" name="矩形 5"/>
          <p:cNvSpPr/>
          <p:nvPr/>
        </p:nvSpPr>
        <p:spPr>
          <a:xfrm>
            <a:off x="1752600" y="84138"/>
            <a:ext cx="6186488"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工 業 工 程 與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22538" y="84138"/>
            <a:ext cx="3878262"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企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143000"/>
          <a:ext cx="7543800" cy="531495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國立雲林科技大學</a:t>
                      </a:r>
                      <a:endPar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國立勤益科技大學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國立虎尾科技大學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9715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企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矩形 4"/>
          <p:cNvSpPr/>
          <p:nvPr/>
        </p:nvSpPr>
        <p:spPr>
          <a:xfrm>
            <a:off x="381000" y="1062038"/>
            <a:ext cx="2416175" cy="461962"/>
          </a:xfrm>
          <a:prstGeom prst="rect">
            <a:avLst/>
          </a:prstGeom>
        </p:spPr>
        <p:txBody>
          <a:bodyPr wrap="none">
            <a:spAutoFit/>
          </a:bodyPr>
          <a:lstStyle/>
          <a:p>
            <a:pPr>
              <a:defRPr/>
            </a:pPr>
            <a:r>
              <a:rPr kumimoji="0" lang="zh-TW" altLang="en-US" sz="24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752600"/>
          <a:ext cx="8534400" cy="365760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雲林科技大學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本系的教學內容將完整涵蓋企業各階層、各領域所需。</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勤益科技大學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本系規劃行銷與</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電子商務、財務與金融管理、經營與資源規劃</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等三類專業選修課程</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本系朝國際化、資訊化與創新為主，</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並全面提升商務英語之學習。</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虎尾科技大學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本系發展特色強調：理論與實務結合、培養獨立思考、組織分析與執行能力、強化語文與資訊運用，以及擴大視野。</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9715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企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矩形 4"/>
          <p:cNvSpPr/>
          <p:nvPr/>
        </p:nvSpPr>
        <p:spPr>
          <a:xfrm>
            <a:off x="381000" y="1062038"/>
            <a:ext cx="2416175" cy="461962"/>
          </a:xfrm>
          <a:prstGeom prst="rect">
            <a:avLst/>
          </a:prstGeom>
        </p:spPr>
        <p:txBody>
          <a:bodyPr wrap="none">
            <a:spAutoFit/>
          </a:bodyPr>
          <a:lstStyle/>
          <a:p>
            <a:pPr>
              <a:defRPr/>
            </a:pPr>
            <a:r>
              <a:rPr kumimoji="0" lang="zh-TW" altLang="en-US" sz="24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38328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2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資訊、語文及管理專業課程均作系列性進階規劃，並</a:t>
                      </a:r>
                      <a:r>
                        <a:rPr lang="zh-TW" altLang="en-US" sz="22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規劃「行銷與企劃」與「企業電子化」學程</a:t>
                      </a:r>
                      <a:r>
                        <a:rPr lang="zh-TW" altLang="en-US" sz="22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，使學生能循序漸進依其性向及興趣發展其能力。</a:t>
                      </a: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屏東商業技術學院</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2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利用企業參訪、實務專題報告製作、企業經營模擬實驗室以及與產業合作進行研究計劃等，以促使實務與理論的結合。</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透過</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Topping</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教學及銜接學界</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，實習成績優異者並有機會在畢業前即獲得業界所頒贈的預聘書，讓畢業即是就業的理想實現。</a:t>
                      </a: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9715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企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矩形 4"/>
          <p:cNvSpPr/>
          <p:nvPr/>
        </p:nvSpPr>
        <p:spPr>
          <a:xfrm>
            <a:off x="381000" y="1062038"/>
            <a:ext cx="2416175" cy="461962"/>
          </a:xfrm>
          <a:prstGeom prst="rect">
            <a:avLst/>
          </a:prstGeom>
        </p:spPr>
        <p:txBody>
          <a:bodyPr wrap="none">
            <a:spAutoFit/>
          </a:bodyPr>
          <a:lstStyle/>
          <a:p>
            <a:pPr>
              <a:defRPr/>
            </a:pPr>
            <a:r>
              <a:rPr kumimoji="0" lang="zh-TW" altLang="en-US" sz="24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274320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本系為學生分別安排有</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「就業學程」及「實務課程」。</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本系同學具備「專業倫理與團隊合作態度」、「產業趨勢與國際視野洞察能力」、「經營企劃與流程設計能力」、「行銷企劃及業務開拓能力」與「創意與創新規劃能力」等核心能力。</a:t>
                      </a: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77165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國立高雄海洋科技大學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國立高雄第一科技大學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751138" y="84138"/>
            <a:ext cx="3878262" cy="830262"/>
          </a:xfrm>
          <a:prstGeom prst="rect">
            <a:avLst/>
          </a:prstGeom>
        </p:spPr>
        <p:txBody>
          <a:bodyPr wrap="none">
            <a:spAutoFit/>
          </a:bodyPr>
          <a:lstStyle/>
          <a:p>
            <a:pPr>
              <a:defRPr/>
            </a:pPr>
            <a:r>
              <a:rPr kumimoji="0" lang="zh-TW" altLang="en-US" sz="4800" b="1" dirty="0">
                <a:solidFill>
                  <a:srgbClr val="FF0000"/>
                </a:solidFill>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運 籌 管 理 系</a:t>
            </a:r>
            <a:endParaRPr kumimoji="0" lang="en-US" altLang="zh-TW" sz="4800" b="1" dirty="0">
              <a:solidFill>
                <a:srgbClr val="FF0000"/>
              </a:solidFill>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147372"/>
            <a:ext cx="7848872" cy="1384995"/>
          </a:xfrm>
          <a:prstGeom prst="rect">
            <a:avLst/>
          </a:prstGeom>
        </p:spPr>
        <p:txBody>
          <a:bodyPr wrap="square">
            <a:spAutoFit/>
          </a:bodyPr>
          <a:lstStyle/>
          <a:p>
            <a:pPr algn="just"/>
            <a:r>
              <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管理者絕不能認為自己是在生產產品，他應該認為自己是在為顧客創造價值滿意度。他必須將這種構想推向組織的每個角落。</a:t>
            </a:r>
            <a:r>
              <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3" name="矩形 2"/>
          <p:cNvSpPr/>
          <p:nvPr/>
        </p:nvSpPr>
        <p:spPr>
          <a:xfrm>
            <a:off x="5659931" y="3657600"/>
            <a:ext cx="3137333" cy="369332"/>
          </a:xfrm>
          <a:prstGeom prst="rect">
            <a:avLst/>
          </a:prstGeom>
        </p:spPr>
        <p:txBody>
          <a:bodyPr wrap="none">
            <a:spAutoFit/>
          </a:bodyPr>
          <a:lstStyle/>
          <a:p>
            <a:pPr algn="r"/>
            <a:r>
              <a:rPr kumimoji="0" lang="en-US" altLang="zh-TW" b="1" dirty="0">
                <a:effectLst>
                  <a:outerShdw blurRad="38100" dist="38100" dir="2700000" algn="tl">
                    <a:srgbClr val="000000">
                      <a:alpha val="43137"/>
                    </a:srgbClr>
                  </a:outerShdw>
                </a:effectLst>
                <a:latin typeface="微軟正黑體" pitchFamily="34" charset="-120"/>
                <a:ea typeface="微軟正黑體" pitchFamily="34" charset="-120"/>
              </a:rPr>
              <a:t>- Theodore Levitt, </a:t>
            </a:r>
            <a:r>
              <a:rPr kumimoji="0" lang="zh-TW" altLang="en-US" b="1" dirty="0">
                <a:effectLst>
                  <a:outerShdw blurRad="38100" dist="38100" dir="2700000" algn="tl">
                    <a:srgbClr val="000000">
                      <a:alpha val="43137"/>
                    </a:srgbClr>
                  </a:outerShdw>
                </a:effectLst>
                <a:latin typeface="微軟正黑體" pitchFamily="34" charset="-120"/>
                <a:ea typeface="微軟正黑體" pitchFamily="34" charset="-120"/>
              </a:rPr>
              <a:t>管理大師</a:t>
            </a:r>
          </a:p>
        </p:txBody>
      </p:sp>
      <p:sp>
        <p:nvSpPr>
          <p:cNvPr id="4" name="Text Box 3"/>
          <p:cNvSpPr txBox="1">
            <a:spLocks noChangeArrowheads="1"/>
          </p:cNvSpPr>
          <p:nvPr/>
        </p:nvSpPr>
        <p:spPr bwMode="auto">
          <a:xfrm>
            <a:off x="1331913" y="5297834"/>
            <a:ext cx="6696075" cy="579438"/>
          </a:xfrm>
          <a:prstGeom prst="rect">
            <a:avLst/>
          </a:prstGeom>
          <a:noFill/>
          <a:ln w="9525" algn="ctr">
            <a:noFill/>
            <a:miter lim="800000"/>
            <a:headEnd/>
            <a:tailEnd/>
          </a:ln>
          <a:effectLst/>
        </p:spPr>
        <p:txBody>
          <a:bodyPr>
            <a:spAutoFit/>
          </a:bodyPr>
          <a:lstStyle/>
          <a:p>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企業存在的目的在為顧客創造價值！</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20040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高雄海洋科技大學</a:t>
                      </a:r>
                      <a:endParaRPr lang="zh-TW" altLang="en-US" sz="20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培育經濟發展與競爭所需的</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全球運籌管理人才之策略。</a:t>
                      </a:r>
                    </a:p>
                  </a:txBody>
                  <a:tcPr anchor="ctr"/>
                </a:tc>
              </a:tr>
              <a:tr h="609600">
                <a:tc>
                  <a:txBody>
                    <a:bodyPr/>
                    <a:lstStyle/>
                    <a:p>
                      <a:pPr algn="ct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高雄第一科技大學</a:t>
                      </a:r>
                      <a:endParaRPr lang="zh-TW" altLang="en-US" sz="20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以管理基礎課程與運籌專業課程為主，</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同時強調運籌知識、資訊技能、決策分析</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、以及英語訓練，提供學生從採購、生產、倉儲、配送的全方位</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e</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化教育。</a:t>
                      </a:r>
                    </a:p>
                  </a:txBody>
                  <a:tcPr anchor="ctr"/>
                </a:tc>
              </a:tr>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樹德科技大學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經由</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校外實習、證照輔導、實務專題、全方位職涯輔導</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等等課程內容，累積實務經驗</a:t>
                      </a:r>
                    </a:p>
                  </a:txBody>
                  <a:tcPr anchor="ctr"/>
                </a:tc>
              </a:tr>
            </a:tbl>
          </a:graphicData>
        </a:graphic>
      </p:graphicFrame>
      <p:sp>
        <p:nvSpPr>
          <p:cNvPr id="7" name="矩形 6"/>
          <p:cNvSpPr/>
          <p:nvPr/>
        </p:nvSpPr>
        <p:spPr>
          <a:xfrm>
            <a:off x="2751138" y="84138"/>
            <a:ext cx="3878262" cy="830262"/>
          </a:xfrm>
          <a:prstGeom prst="rect">
            <a:avLst/>
          </a:prstGeom>
        </p:spPr>
        <p:txBody>
          <a:bodyPr wrap="none">
            <a:spAutoFit/>
          </a:bodyPr>
          <a:lstStyle/>
          <a:p>
            <a:pPr>
              <a:defRPr/>
            </a:pPr>
            <a:r>
              <a:rPr kumimoji="0" lang="zh-TW" altLang="en-US" sz="4800" b="1" dirty="0">
                <a:solidFill>
                  <a:srgbClr val="FF0000"/>
                </a:solidFill>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運 籌 管 理 系</a:t>
            </a:r>
            <a:endParaRPr kumimoji="0" lang="en-US" altLang="zh-TW" sz="4800" b="1" dirty="0">
              <a:solidFill>
                <a:srgbClr val="FF0000"/>
              </a:solidFill>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048000" y="84138"/>
            <a:ext cx="26463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會  計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428750"/>
          <a:ext cx="7543800" cy="23622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國立雲林科技大學</a:t>
                      </a:r>
                      <a:endPar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97150" y="84138"/>
            <a:ext cx="26479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會  計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矩形 4"/>
          <p:cNvSpPr/>
          <p:nvPr/>
        </p:nvSpPr>
        <p:spPr>
          <a:xfrm>
            <a:off x="381000" y="9398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524000"/>
          <a:ext cx="8534400" cy="512064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雲林科技大學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強調跨領域專業之結合應用</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，兼具會計與資訊、法律、管理及內部稽核</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等應用能力之會計專業人才。</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強調對會計與管理實務的研究，</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配合地區產業與其環境特色，與產官界交流合作</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，辦理會計相關推廣教育。</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屏東商業技術學院</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教學注重理論、實務配合，</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加強會計專業實作、稅法問題及資訊化運用能力之訓練</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，並辦理演講、實習參觀等活動，以期理論與實務密切配合。</a:t>
                      </a: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實施</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「會計」、「租稅」與「資訊」三大模組教學</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，並規劃專業特色學程，因應企業多元專業需求的趨勢。</a:t>
                      </a:r>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22538" y="84138"/>
            <a:ext cx="40322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資 訊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428750"/>
          <a:ext cx="7543800" cy="47244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國立勤益科技大學</a:t>
                      </a:r>
                      <a:endPar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國立虎尾科技大學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國立高雄第一科技大學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398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508125"/>
          <a:ext cx="8534400" cy="512064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勤益科技大學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本系（所）課程規劃兼具</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「資訊技術應用能力」、「商業管理知能」、「資訊創新研發思維」</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、使學生具備企業自動化所需之專業知能。</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虎尾科技大學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本系所培育目標在於資訊科技與管理專業人才之養成，期使學生在畢業後能具備企業界需求之專業能力。</a:t>
                      </a:r>
                      <a:endParaRPr lang="zh-TW" altLang="en-US" sz="2400" b="1"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設立電子商務研究中心</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以結合產官學三方面的資源。提倡專題製作與企業界專案結合，以強化學生之實務能力</a:t>
                      </a: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高雄第一科技大學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理論與實務並重，培育人才以市場需求為導向，積極進行對產業界和社會的電子化服務。擁有產官學界豐富經驗的專任師資。</a:t>
                      </a:r>
                    </a:p>
                  </a:txBody>
                  <a:tcPr anchor="ctr"/>
                </a:tc>
              </a:tr>
            </a:tbl>
          </a:graphicData>
        </a:graphic>
      </p:graphicFrame>
      <p:sp>
        <p:nvSpPr>
          <p:cNvPr id="6" name="矩形 5"/>
          <p:cNvSpPr/>
          <p:nvPr/>
        </p:nvSpPr>
        <p:spPr>
          <a:xfrm>
            <a:off x="2522538" y="84138"/>
            <a:ext cx="40322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資 訊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75488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屏東商業技術學院</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本系訂定「</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4+3+2+1</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」計劃</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，即</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4</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年英語課程、</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年撰寫程式訓練、</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張證照獎勵、</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年專題製作或校外實習之教學。</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著重在電子商務相關技術</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如交易安全、網際網路技術、多媒體系統技術、管理自動化技術、</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ERP</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等領域。</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主要課程規劃分為</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資訊技術、管理科學</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兩大學程目鰾。</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本系理論與實務並重。協助學生取得各類資訊相關證照例如</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ITE</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SCJP</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LPIC</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CCNA</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等。</a:t>
                      </a:r>
                    </a:p>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與澳洲及日本多所學校締結姊妹校，增加海外升學管道。</a:t>
                      </a:r>
                    </a:p>
                  </a:txBody>
                  <a:tcPr anchor="ctr"/>
                </a:tc>
              </a:tr>
            </a:tbl>
          </a:graphicData>
        </a:graphic>
      </p:graphicFrame>
      <p:sp>
        <p:nvSpPr>
          <p:cNvPr id="6" name="矩形 5"/>
          <p:cNvSpPr/>
          <p:nvPr/>
        </p:nvSpPr>
        <p:spPr>
          <a:xfrm>
            <a:off x="2522538" y="84138"/>
            <a:ext cx="40322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資 訊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22538" y="84138"/>
            <a:ext cx="3878262"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際 企 業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201168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成立經貿外語自學中心</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，加強外語能力之訓練。</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成立全球運籌發展中心</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，結合區域產業特色，協助廠商拓展國際市場。</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加強學生的電子商務及實用外語能力，</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提昇學生對國際經貿資訊的應變和處理能力</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p>
                  </a:txBody>
                  <a:tcPr anchor="ctr"/>
                </a:tc>
              </a:tr>
            </a:tbl>
          </a:graphicData>
        </a:graphic>
      </p:graphicFrame>
      <p:sp>
        <p:nvSpPr>
          <p:cNvPr id="8" name="矩形 7"/>
          <p:cNvSpPr/>
          <p:nvPr/>
        </p:nvSpPr>
        <p:spPr>
          <a:xfrm>
            <a:off x="2522538" y="84138"/>
            <a:ext cx="3878262"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際 企 業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29000" y="84138"/>
            <a:ext cx="26463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金  融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428750"/>
          <a:ext cx="7543800" cy="177165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國立高雄第一科技大學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20040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「金融知識與資訊技術結合，強化學生實作能力」為發展特色。</a:t>
                      </a: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高雄第一科技大學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結合金融管理與金融創新兩學程。</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本系為南部唯一具有完整之大學部二技、四技、研究所碩士班、碩專班與博士班之國立大學金融系。</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學群學程整合、課程多元導向、教學實務導向、證照與教學結合、</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四大核心為導向。</a:t>
                      </a:r>
                    </a:p>
                  </a:txBody>
                  <a:tcPr anchor="ctr"/>
                </a:tc>
              </a:tr>
            </a:tbl>
          </a:graphicData>
        </a:graphic>
      </p:graphicFrame>
      <p:sp>
        <p:nvSpPr>
          <p:cNvPr id="6" name="矩形 5"/>
          <p:cNvSpPr/>
          <p:nvPr/>
        </p:nvSpPr>
        <p:spPr>
          <a:xfrm>
            <a:off x="3429000" y="84138"/>
            <a:ext cx="26463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金  融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44444" y="2819400"/>
            <a:ext cx="5570756" cy="1015663"/>
          </a:xfrm>
          <a:prstGeom prst="rect">
            <a:avLst/>
          </a:prstGeom>
        </p:spPr>
        <p:txBody>
          <a:bodyPr wrap="none">
            <a:spAutoFit/>
          </a:bodyPr>
          <a:lstStyle/>
          <a:p>
            <a:pPr algn="ctr">
              <a:defRPr/>
            </a:pPr>
            <a:r>
              <a:rPr kumimoji="0" lang="zh-TW" altLang="en-US" sz="60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你要的是什麼？</a:t>
            </a:r>
            <a:endParaRPr kumimoji="0" lang="en-US" altLang="zh-TW" sz="60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財 務 金 融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graphicFrame>
        <p:nvGraphicFramePr>
          <p:cNvPr id="2" name="表格 1"/>
          <p:cNvGraphicFramePr>
            <a:graphicFrameLocks noGrp="1"/>
          </p:cNvGraphicFramePr>
          <p:nvPr/>
        </p:nvGraphicFramePr>
        <p:xfrm>
          <a:off x="914400" y="1428750"/>
          <a:ext cx="7543800" cy="35433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國立雲林科技大學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國立虎尾科技大學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國立臺中科技大學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56616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雲林科技大學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鼓勵學生取得相關財務金融證照，落實國家之證照制度。</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鼓勵學生多與業界接觸，將理論驗證於實務上「學生</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1+4</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專案獎勵」</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虎尾科技大學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學生整合財金知能與資訊軟體的應用能力，以利同學進行系統性投資分析與決策行為。</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臺中科技大學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以培養工商金融產業之中高階專業人才為目標，課程規劃方面：</a:t>
                      </a:r>
                    </a:p>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大一、大二以傳授專業技術基本智能為目標，大三、大四則以財務金融專業技術之養成</a:t>
                      </a:r>
                    </a:p>
                  </a:txBody>
                  <a:tcPr anchor="ctr"/>
                </a:tc>
              </a:tr>
            </a:tbl>
          </a:graphicData>
        </a:graphic>
      </p:graphicFrame>
      <p:sp>
        <p:nvSpPr>
          <p:cNvPr id="7" name="矩形 6"/>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財 務 金 融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39800"/>
            <a:ext cx="2787650" cy="522288"/>
          </a:xfrm>
          <a:prstGeom prst="rect">
            <a:avLst/>
          </a:prstGeom>
        </p:spPr>
        <p:txBody>
          <a:bodyPr wrap="none">
            <a:spAutoFit/>
          </a:bodyPr>
          <a:lstStyle/>
          <a:p>
            <a:pPr>
              <a:defRPr/>
            </a:pPr>
            <a:r>
              <a:rPr kumimoji="0" lang="zh-TW" altLang="en-US" sz="28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463675"/>
          <a:ext cx="8534400" cy="539496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屏東商業技術學院</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推動國際化方案，包括學海遺珠、學海飛揚及與美國舊金山州立大學合作機制。</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本系以培育證券、銀行、保險、期貨等相關領域之專業人員為目標。</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本系以培養術德兼備之高級財務金融管理人才為教育目標，教學上落實理論與實務之結合，加強人文素養與資訊運用能力，</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且配合政府「亞太營運中心」等跨世紀經建計畫</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，培養具備現代化專業知識與國際觀之財金人才。</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促進學生的國際觀與國際接軌：規劃與國外姐妹校的「聯合學位制</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Joint Degree</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）」，參加此學制的同學有若干學期到國外姐妹校修習學分，畢業時可獲頒聯合學位。</a:t>
                      </a:r>
                    </a:p>
                  </a:txBody>
                  <a:tcPr anchor="ctr"/>
                </a:tc>
              </a:tr>
            </a:tbl>
          </a:graphicData>
        </a:graphic>
      </p:graphicFrame>
      <p:sp>
        <p:nvSpPr>
          <p:cNvPr id="7" name="矩形 6"/>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財 務 金 融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23622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國立雲林科技大學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國立虎尾科技大學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應 用 外 語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889125"/>
          <a:ext cx="8534400" cy="237744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雲林科技大學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本系課程著重實用性，強調理論與實務結合。此外，本系將課程規劃為：</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溝通談判組                  </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英語教學組</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虎尾科技大學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配合外語、經貿、資訊應用三合一的課程</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及現代化軟硬體設備，以培育人文專業素養兼備、理論實務並重的外語人才。</a:t>
                      </a:r>
                    </a:p>
                  </a:txBody>
                  <a:tcPr anchor="ctr"/>
                </a:tc>
              </a:tr>
            </a:tbl>
          </a:graphicData>
        </a:graphic>
      </p:graphicFrame>
      <p:sp>
        <p:nvSpPr>
          <p:cNvPr id="7" name="矩形 6"/>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應 用 外 語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844675"/>
          <a:ext cx="8534400" cy="310896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培養具有國際競爭力及外語能力之專業人才為原則，課程設計配合業界及學生需求，除了強化外語基礎能力之聽、說、讀、寫、譯五技訓練外，</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並規劃為經貿資訊、語文教育等兩學群。</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本校管理學院與英國倫敦商會考試局開設</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國際商務與證照</a:t>
                      </a:r>
                      <a:r>
                        <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學程</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，並與兒家系合作開設</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雙語教育</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學程。</a:t>
                      </a:r>
                    </a:p>
                  </a:txBody>
                  <a:tcPr anchor="ctr"/>
                </a:tc>
              </a:tr>
            </a:tbl>
          </a:graphicData>
        </a:graphic>
      </p:graphicFrame>
      <p:sp>
        <p:nvSpPr>
          <p:cNvPr id="7" name="矩形 6"/>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應 用 外 語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國立勤益科技大學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國立臺中科技大學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流 通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164592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勤益科技大學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三效合一：實踐「入學進修」、「認證授證」及「實習就業」三效合一之特色教學。</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臺中科技大學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本系課程涵蓋</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物流、商流、資訊流及金流</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四大領域。</a:t>
                      </a:r>
                    </a:p>
                  </a:txBody>
                  <a:tcPr anchor="ctr"/>
                </a:tc>
              </a:tr>
            </a:tbl>
          </a:graphicData>
        </a:graphic>
      </p:graphicFrame>
      <p:sp>
        <p:nvSpPr>
          <p:cNvPr id="6" name="矩形 5"/>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流 通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國立臺中科技大學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際 貿 易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237744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臺中科技大學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以國際化、人文化、實務化、資訊化、專業化、為目標。</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本系課程規劃以培養具備國際貿易專業人才之訓練為主軸</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屏東商業技術學院</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注重學理與實務之配合，並辦理演講、實習參觀等活動，以國際貿易、國際金融及國際行銷為專業課程骨幹。</a:t>
                      </a:r>
                    </a:p>
                  </a:txBody>
                  <a:tcPr anchor="ctr"/>
                </a:tc>
              </a:tr>
            </a:tbl>
          </a:graphicData>
        </a:graphic>
      </p:graphicFrame>
      <p:sp>
        <p:nvSpPr>
          <p:cNvPr id="7" name="矩形 6"/>
          <p:cNvSpPr/>
          <p:nvPr/>
        </p:nvSpPr>
        <p:spPr>
          <a:xfrm>
            <a:off x="2743200" y="84138"/>
            <a:ext cx="3878263"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流 通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76200"/>
            <a:ext cx="8162925" cy="769441"/>
          </a:xfrm>
          <a:prstGeom prst="rect">
            <a:avLst/>
          </a:prstGeom>
        </p:spPr>
        <p:txBody>
          <a:bodyPr/>
          <a:lstStyle/>
          <a:p>
            <a:pPr marL="0" marR="0" lvl="0" indent="0" algn="ctr" defTabSz="914400" eaLnBrk="0" latinLnBrk="0" hangingPunct="0">
              <a:lnSpc>
                <a:spcPct val="100000"/>
              </a:lnSpc>
              <a:buClrTx/>
              <a:buSzTx/>
              <a:buFontTx/>
              <a:buNone/>
              <a:tabLst/>
              <a:defRPr/>
            </a:pP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創造自我未來價值新主張</a:t>
            </a:r>
            <a:endPar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3" name="Text Box 2"/>
          <p:cNvSpPr txBox="1">
            <a:spLocks noChangeArrowheads="1"/>
          </p:cNvSpPr>
          <p:nvPr/>
        </p:nvSpPr>
        <p:spPr bwMode="auto">
          <a:xfrm>
            <a:off x="1042988" y="2060848"/>
            <a:ext cx="6985000" cy="1126462"/>
          </a:xfrm>
          <a:prstGeom prst="rect">
            <a:avLst/>
          </a:prstGeom>
          <a:noFill/>
          <a:ln w="9525">
            <a:noFill/>
            <a:miter lim="800000"/>
            <a:headEnd/>
            <a:tailEnd/>
          </a:ln>
          <a:effectLst/>
        </p:spPr>
        <p:txBody>
          <a:bodyPr>
            <a:spAutoFit/>
          </a:bodyPr>
          <a:lstStyle/>
          <a:p>
            <a:pPr eaLnBrk="0" hangingPunct="0">
              <a:lnSpc>
                <a:spcPct val="120000"/>
              </a:lnSpc>
              <a:spcBef>
                <a:spcPct val="50000"/>
              </a:spcBef>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提出洞悉市場需求的解決方案、並透過與競爭對手的差異化、</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為自己創造</a:t>
            </a: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最大的效益。</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23622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國立臺中科技大學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樹德科技大學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0510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休 閒 事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02336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臺中科技大學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本系以培養休閒事業、旅遊、觀光管理人才為目標。</a:t>
                      </a:r>
                    </a:p>
                  </a:txBody>
                  <a:tcPr anchor="ctr"/>
                </a:tc>
              </a:tr>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樹德科技大學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培養學生</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「觀光旅運管理之專業能力」、「餐旅管理與實務之專業能力」、「休閒活動企劃與領導能力」</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a:t>
                      </a:r>
                    </a:p>
                  </a:txBody>
                  <a:tcPr anchor="ctr"/>
                </a:tc>
              </a:tr>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南台科技大學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本系課程特色除將休閒領域分為</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「旅遊管理」及「遊憩規劃」</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兩大學程領域。</a:t>
                      </a:r>
                    </a:p>
                  </a:txBody>
                  <a:tcPr anchor="ctr"/>
                </a:tc>
              </a:tr>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朝陽科技大學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本系大學部課程涵蓋</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「綠色休閒」與「運動休閒」二個課程模組</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，並輔導學生依個人興趣，提供其多元化選擇與修習。</a:t>
                      </a:r>
                    </a:p>
                  </a:txBody>
                  <a:tcPr anchor="ctr"/>
                </a:tc>
              </a:tr>
            </a:tbl>
          </a:graphicData>
        </a:graphic>
      </p:graphicFrame>
      <p:sp>
        <p:nvSpPr>
          <p:cNvPr id="6" name="矩形 5"/>
          <p:cNvSpPr/>
          <p:nvPr/>
        </p:nvSpPr>
        <p:spPr>
          <a:xfrm>
            <a:off x="20510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休 閒 事 業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國立虎尾科技大學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高雄餐旅科技大學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0510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休 閒 遊 憩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274320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虎尾科技大學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本系發展特色將培養休閒事業優秀之規劃、營造、維護、經營之人才做為基本教育職志。</a:t>
                      </a: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高雄餐旅科技大學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實施學生海外參訪與鼓勵海外實習。強調英日語檢定之重要性，強化學生語文訓練。</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校內與校外企業合作教學之實務操作訓練課程與設備完整。</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本系課程特色為配合國際觀光渡假結合博奕事業發展趨勢。</a:t>
                      </a:r>
                    </a:p>
                  </a:txBody>
                  <a:tcPr anchor="ctr"/>
                </a:tc>
              </a:tr>
            </a:tbl>
          </a:graphicData>
        </a:graphic>
      </p:graphicFrame>
      <p:sp>
        <p:nvSpPr>
          <p:cNvPr id="6" name="矩形 5"/>
          <p:cNvSpPr/>
          <p:nvPr/>
        </p:nvSpPr>
        <p:spPr>
          <a:xfrm>
            <a:off x="20510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休 閒 遊 憩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國立臺中科技大學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0510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財 務 稅 務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20624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臺中科技大學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培育學生具備本土化與國際化視野，並加強學生管理與規劃的思考能力。</a:t>
                      </a:r>
                      <a:endPar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以培養工商金融產業之中高階專業人才為目標，課程規劃方面：</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大一、大二以傳授專業技術基本智能為目標，大三、大四則以財務金融專業技術之養成，研究分析能力與管理技能之培育為主，並力求理論與實務並重，兼顧產業需求。</a:t>
                      </a: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高雄應用科技大學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課程的規劃設計即針對學生的不同需求分別設有</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財稅學群、財經學群、和會計學群</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作為選課的參考。</a:t>
                      </a:r>
                    </a:p>
                  </a:txBody>
                  <a:tcPr anchor="ctr"/>
                </a:tc>
              </a:tr>
            </a:tbl>
          </a:graphicData>
        </a:graphic>
      </p:graphicFrame>
      <p:sp>
        <p:nvSpPr>
          <p:cNvPr id="7" name="矩形 6"/>
          <p:cNvSpPr/>
          <p:nvPr/>
        </p:nvSpPr>
        <p:spPr>
          <a:xfrm>
            <a:off x="20510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財 務 稅 務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國立臺中科技大學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國立高雄第一科技大學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522538" y="84138"/>
            <a:ext cx="3878262"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會 計 資 訊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56616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臺中科技大學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充實各種會計、審計及金融之軟硬體設備，</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加強學生模擬實作與資料分析的能力。</a:t>
                      </a:r>
                    </a:p>
                  </a:txBody>
                  <a:tcPr anchor="ctr"/>
                </a:tc>
              </a:tr>
              <a:tr h="609600">
                <a:tc>
                  <a:txBody>
                    <a:bodyPr/>
                    <a:lstStyle/>
                    <a:p>
                      <a:pPr algn="ctr"/>
                      <a:r>
                        <a:rPr lang="zh-TW" altLang="en-US" sz="2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高雄第一科技大學</a:t>
                      </a:r>
                      <a:endParaRPr lang="zh-TW" altLang="en-US" sz="20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本系連年獲得勞委會補助就業學程</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，有系統的聘請業界專家到校教導實務課程，讓同學在校所學能符合業界需求。</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本系之目標為培養可</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同時勝任企業會計與資管工作之人員，並訓練其營運決策分析與系統稽核之專業能力</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，以適應將來經營環境之變化。</a:t>
                      </a:r>
                    </a:p>
                  </a:txBody>
                  <a:tcPr anchor="ctr"/>
                </a:tc>
              </a:tr>
            </a:tbl>
          </a:graphicData>
        </a:graphic>
      </p:graphicFrame>
      <p:sp>
        <p:nvSpPr>
          <p:cNvPr id="6" name="矩形 5"/>
          <p:cNvSpPr/>
          <p:nvPr/>
        </p:nvSpPr>
        <p:spPr>
          <a:xfrm>
            <a:off x="2522538" y="84138"/>
            <a:ext cx="3878262"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會 計 資 訊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國立臺中科技大學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1272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保 險 金 融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237744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臺中科技大學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專業必修科目涵蓋了</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保險、金融、與管理課程</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，其目標在於培育學生就業所需之基本能力；專業選修科目則在加強學生考照、升學、實習與就業方面的能力。</a:t>
                      </a:r>
                    </a:p>
                  </a:txBody>
                  <a:tcPr anchor="ctr"/>
                </a:tc>
              </a:tr>
              <a:tr h="609600">
                <a:tc>
                  <a:txBody>
                    <a:bodyPr/>
                    <a:lstStyle/>
                    <a:p>
                      <a:pPr algn="ctr"/>
                      <a:r>
                        <a:rPr lang="zh-TW" altLang="en-US" sz="24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4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教育學生有關壽險、產險、銀行管理、證券投資等專業知識與技術。</a:t>
                      </a:r>
                    </a:p>
                  </a:txBody>
                  <a:tcPr anchor="ctr"/>
                </a:tc>
              </a:tr>
            </a:tbl>
          </a:graphicData>
        </a:graphic>
      </p:graphicFrame>
      <p:sp>
        <p:nvSpPr>
          <p:cNvPr id="7" name="矩形 6"/>
          <p:cNvSpPr/>
          <p:nvPr/>
        </p:nvSpPr>
        <p:spPr>
          <a:xfrm>
            <a:off x="21272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保 險 金 融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668792" y="84138"/>
            <a:ext cx="2031326" cy="830997"/>
          </a:xfrm>
          <a:prstGeom prst="rect">
            <a:avLst/>
          </a:prstGeom>
        </p:spPr>
        <p:txBody>
          <a:bodyPr wrap="none">
            <a:spAutoFit/>
          </a:bodyPr>
          <a:lstStyle/>
          <a:p>
            <a:pPr algn="ctr">
              <a:defRPr/>
            </a:pP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差異化</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8" name="內容版面配置區 2"/>
          <p:cNvSpPr txBox="1">
            <a:spLocks/>
          </p:cNvSpPr>
          <p:nvPr/>
        </p:nvSpPr>
        <p:spPr>
          <a:xfrm>
            <a:off x="881063" y="1981200"/>
            <a:ext cx="8110537" cy="4191000"/>
          </a:xfrm>
          <a:prstGeom prst="rect">
            <a:avLst/>
          </a:prstGeom>
        </p:spPr>
        <p:txBody>
          <a:bodyPr/>
          <a:lstStyle/>
          <a:p>
            <a:pPr marL="342900" lvl="0" indent="-342900" algn="just" eaLnBrk="0" hangingPunct="0">
              <a:spcBef>
                <a:spcPct val="20000"/>
              </a:spcBef>
              <a:buFontTx/>
              <a:buChar cha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技術</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(Technology)</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：一項具有新的設計、新的製造方法、新的材料或新的使用方法的發明</a:t>
            </a:r>
          </a:p>
          <a:p>
            <a:pPr marL="342900" lvl="0" indent="-342900" algn="just" eaLnBrk="0" hangingPunct="0">
              <a:spcBef>
                <a:spcPct val="20000"/>
              </a:spcBef>
              <a:buFontTx/>
              <a:buChar cha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特色</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(Characteristic)</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：一種無法被取代的精神</a:t>
            </a:r>
          </a:p>
          <a:p>
            <a:pPr marL="342900" lvl="0" indent="-342900" algn="just" eaLnBrk="0" hangingPunct="0">
              <a:spcBef>
                <a:spcPct val="20000"/>
              </a:spcBef>
              <a:buFontTx/>
              <a:buChar cha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功能</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(Function)</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：一種滿足企業需求的特性使用</a:t>
            </a:r>
          </a:p>
          <a:p>
            <a:pPr marL="342900" lvl="0" indent="-342900" algn="just" eaLnBrk="0" hangingPunct="0">
              <a:spcBef>
                <a:spcPct val="20000"/>
              </a:spcBef>
              <a:buFontTx/>
              <a:buChar char="•"/>
            </a:pP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就業力</a:t>
            </a:r>
            <a:r>
              <a:rPr kumimoji="0"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(Employability)</a:t>
            </a:r>
            <a:r>
              <a:rPr kumimoji="0"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：為順利就業、保持就業、及在必要時獲得新就業之能力</a:t>
            </a:r>
          </a:p>
        </p:txBody>
      </p:sp>
      <p:sp>
        <p:nvSpPr>
          <p:cNvPr id="6" name="Rectangle 4"/>
          <p:cNvSpPr>
            <a:spLocks noChangeArrowheads="1"/>
          </p:cNvSpPr>
          <p:nvPr/>
        </p:nvSpPr>
        <p:spPr bwMode="blackWhite">
          <a:xfrm>
            <a:off x="1187624" y="1342513"/>
            <a:ext cx="7475893" cy="486287"/>
          </a:xfrm>
          <a:prstGeom prst="rect">
            <a:avLst/>
          </a:prstGeom>
          <a:solidFill>
            <a:srgbClr val="000066"/>
          </a:solidFill>
          <a:ln w="9525" algn="ctr">
            <a:solidFill>
              <a:schemeClr val="tx1"/>
            </a:solidFill>
            <a:miter lim="800000"/>
            <a:headEnd/>
            <a:tailEnd/>
          </a:ln>
          <a:effectLst/>
        </p:spPr>
        <p:txBody>
          <a:bodyPr wrap="none">
            <a:spAutoFit/>
          </a:bodyPr>
          <a:lstStyle/>
          <a:p>
            <a:pPr marL="457200" indent="-457200">
              <a:lnSpc>
                <a:spcPct val="80000"/>
              </a:lnSpc>
              <a:spcBef>
                <a:spcPct val="20000"/>
              </a:spcBef>
            </a:pPr>
            <a:r>
              <a:rPr lang="zh-TW" altLang="en-AU" sz="3200" b="1" dirty="0">
                <a:solidFill>
                  <a:schemeClr val="bg1"/>
                </a:solidFill>
                <a:latin typeface="Times New Roman" pitchFamily="18" charset="0"/>
                <a:ea typeface="標楷體" pitchFamily="65" charset="-120"/>
                <a:cs typeface="Times New Roman" pitchFamily="18" charset="0"/>
              </a:rPr>
              <a:t>差異化 </a:t>
            </a:r>
            <a:r>
              <a:rPr lang="en-AU" altLang="zh-TW" sz="3200" b="1" dirty="0">
                <a:solidFill>
                  <a:schemeClr val="bg1"/>
                </a:solidFill>
                <a:latin typeface="Times New Roman" pitchFamily="18" charset="0"/>
                <a:ea typeface="標楷體" pitchFamily="65" charset="-120"/>
                <a:cs typeface="Times New Roman" pitchFamily="18" charset="0"/>
              </a:rPr>
              <a:t>= F (</a:t>
            </a:r>
            <a:r>
              <a:rPr lang="zh-TW" altLang="en-AU" sz="3200" b="1" dirty="0">
                <a:solidFill>
                  <a:schemeClr val="bg1"/>
                </a:solidFill>
                <a:latin typeface="Times New Roman" pitchFamily="18" charset="0"/>
                <a:ea typeface="標楷體" pitchFamily="65" charset="-120"/>
                <a:cs typeface="Times New Roman" pitchFamily="18" charset="0"/>
              </a:rPr>
              <a:t>技術 </a:t>
            </a:r>
            <a:r>
              <a:rPr lang="en-AU" altLang="zh-TW" sz="3200" b="1" dirty="0">
                <a:solidFill>
                  <a:schemeClr val="bg1"/>
                </a:solidFill>
                <a:latin typeface="Times New Roman" pitchFamily="18" charset="0"/>
                <a:ea typeface="標楷體" pitchFamily="65" charset="-120"/>
                <a:cs typeface="Times New Roman" pitchFamily="18" charset="0"/>
              </a:rPr>
              <a:t>+ </a:t>
            </a:r>
            <a:r>
              <a:rPr lang="zh-TW" altLang="en-AU" sz="3200" b="1" dirty="0" smtClean="0">
                <a:solidFill>
                  <a:schemeClr val="bg1"/>
                </a:solidFill>
                <a:latin typeface="Times New Roman" pitchFamily="18" charset="0"/>
                <a:ea typeface="標楷體" pitchFamily="65" charset="-120"/>
                <a:cs typeface="Times New Roman" pitchFamily="18" charset="0"/>
              </a:rPr>
              <a:t>特</a:t>
            </a:r>
            <a:r>
              <a:rPr lang="zh-TW" altLang="en-US" sz="3200" b="1" dirty="0" smtClean="0">
                <a:solidFill>
                  <a:schemeClr val="bg1"/>
                </a:solidFill>
                <a:latin typeface="Times New Roman" pitchFamily="18" charset="0"/>
                <a:ea typeface="標楷體" pitchFamily="65" charset="-120"/>
                <a:cs typeface="Times New Roman" pitchFamily="18" charset="0"/>
              </a:rPr>
              <a:t>色</a:t>
            </a:r>
            <a:r>
              <a:rPr lang="zh-TW" altLang="en-AU" sz="3200" b="1" dirty="0" smtClean="0">
                <a:solidFill>
                  <a:schemeClr val="bg1"/>
                </a:solidFill>
                <a:latin typeface="Times New Roman" pitchFamily="18" charset="0"/>
                <a:ea typeface="標楷體" pitchFamily="65" charset="-120"/>
                <a:cs typeface="Times New Roman" pitchFamily="18" charset="0"/>
              </a:rPr>
              <a:t> </a:t>
            </a:r>
            <a:r>
              <a:rPr lang="en-AU" altLang="zh-TW" sz="3200" b="1" dirty="0">
                <a:solidFill>
                  <a:schemeClr val="bg1"/>
                </a:solidFill>
                <a:latin typeface="Times New Roman" pitchFamily="18" charset="0"/>
                <a:ea typeface="標楷體" pitchFamily="65" charset="-120"/>
                <a:cs typeface="Times New Roman" pitchFamily="18" charset="0"/>
              </a:rPr>
              <a:t>+ </a:t>
            </a:r>
            <a:r>
              <a:rPr lang="zh-TW" altLang="en-AU" sz="3200" b="1" dirty="0">
                <a:solidFill>
                  <a:schemeClr val="bg1"/>
                </a:solidFill>
                <a:latin typeface="Times New Roman" pitchFamily="18" charset="0"/>
                <a:ea typeface="標楷體" pitchFamily="65" charset="-120"/>
                <a:cs typeface="Times New Roman" pitchFamily="18" charset="0"/>
              </a:rPr>
              <a:t>功能 </a:t>
            </a:r>
            <a:r>
              <a:rPr lang="en-AU" altLang="zh-TW" sz="3200" b="1" dirty="0">
                <a:solidFill>
                  <a:schemeClr val="bg1"/>
                </a:solidFill>
                <a:latin typeface="Times New Roman" pitchFamily="18" charset="0"/>
                <a:ea typeface="標楷體" pitchFamily="65" charset="-120"/>
                <a:cs typeface="Times New Roman" pitchFamily="18" charset="0"/>
              </a:rPr>
              <a:t>+ </a:t>
            </a:r>
            <a:r>
              <a:rPr lang="zh-TW" altLang="en-US" sz="3200" b="1" dirty="0" smtClean="0">
                <a:solidFill>
                  <a:schemeClr val="bg1"/>
                </a:solidFill>
                <a:latin typeface="Times New Roman" pitchFamily="18" charset="0"/>
                <a:ea typeface="標楷體" pitchFamily="65" charset="-120"/>
                <a:cs typeface="Times New Roman" pitchFamily="18" charset="0"/>
              </a:rPr>
              <a:t>就業力</a:t>
            </a:r>
            <a:r>
              <a:rPr lang="en-AU" altLang="zh-TW" sz="3200" b="1" dirty="0" smtClean="0">
                <a:solidFill>
                  <a:schemeClr val="bg1"/>
                </a:solidFill>
                <a:latin typeface="Times New Roman" pitchFamily="18" charset="0"/>
                <a:ea typeface="標楷體" pitchFamily="65" charset="-120"/>
                <a:cs typeface="Times New Roman" pitchFamily="18" charset="0"/>
              </a:rPr>
              <a:t>)</a:t>
            </a:r>
            <a:endParaRPr lang="en-AU" altLang="ja-JP" sz="3200" b="1" dirty="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23622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國立高雄第一科技大學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南台科技大學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1905000" y="84138"/>
            <a:ext cx="6186488"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行 銷 與 流 通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00200"/>
          <a:ext cx="8534400" cy="502920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高雄第一科技大學</a:t>
                      </a:r>
                      <a:endParaRPr lang="zh-TW" altLang="en-US" sz="20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分</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「行銷企劃」與「流通營運」二大學程</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，並以「行銷管理」為教學核心。</a:t>
                      </a:r>
                    </a:p>
                  </a:txBody>
                  <a:tcPr anchor="ctr"/>
                </a:tc>
              </a:tr>
              <a:tr h="609600">
                <a:tc>
                  <a:txBody>
                    <a:bodyPr/>
                    <a:lstStyle/>
                    <a:p>
                      <a:pPr algn="ct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屏東商業技術學院</a:t>
                      </a:r>
                      <a:endParaRPr lang="zh-TW" altLang="en-US" sz="20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規劃校外參訪與見習，聘請實務界人士蒞校專題演講，以及透過實務專題製作，強化學生的實務能力。</a:t>
                      </a:r>
                    </a:p>
                  </a:txBody>
                  <a:tcPr anchor="ctr"/>
                </a:tc>
              </a:tr>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南台科技大學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校外實習 </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 三明治建教合作實習教學 </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 學生參加產學合作或國科會計劃 </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 專題製作、外語實務實習、專業證照列為 </a:t>
                      </a:r>
                      <a:endPar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    必修 </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 就業學程 </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本系已通過門市服務乙丙級技能檢定術科</a:t>
                      </a:r>
                      <a:endParaRPr lang="en-US" altLang="zh-TW"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場地評鑑</a:t>
                      </a:r>
                    </a:p>
                  </a:txBody>
                  <a:tcPr anchor="ctr"/>
                </a:tc>
              </a:tr>
            </a:tbl>
          </a:graphicData>
        </a:graphic>
      </p:graphicFrame>
      <p:sp>
        <p:nvSpPr>
          <p:cNvPr id="6" name="矩形 5"/>
          <p:cNvSpPr/>
          <p:nvPr/>
        </p:nvSpPr>
        <p:spPr>
          <a:xfrm>
            <a:off x="1905000" y="84138"/>
            <a:ext cx="6186488"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行 銷 與 流 通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265176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朝陽科技大學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以系本位課程為基礎，建構知識結構層次化課程。</a:t>
                      </a:r>
                    </a:p>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個案講座、企業參訪、競賽之教學三部曲</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，整合理論與實務。</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重視職場倫理、專業實務、資訊科技與外語應用等多元課程培訓。</a:t>
                      </a:r>
                    </a:p>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安排企業實習。</a:t>
                      </a:r>
                    </a:p>
                  </a:txBody>
                  <a:tcPr anchor="ctr"/>
                </a:tc>
              </a:tr>
            </a:tbl>
          </a:graphicData>
        </a:graphic>
      </p:graphicFrame>
      <p:sp>
        <p:nvSpPr>
          <p:cNvPr id="6" name="矩形 5"/>
          <p:cNvSpPr/>
          <p:nvPr/>
        </p:nvSpPr>
        <p:spPr>
          <a:xfrm>
            <a:off x="1905000" y="84138"/>
            <a:ext cx="6186488"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行 銷 與 流 通 管 理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1428750"/>
          <a:ext cx="7543800" cy="1181100"/>
        </p:xfrm>
        <a:graphic>
          <a:graphicData uri="http://schemas.openxmlformats.org/drawingml/2006/table">
            <a:tbl>
              <a:tblPr firstRow="1" bandRow="1">
                <a:tableStyleId>{16D9F66E-5EB9-4882-86FB-DCBF35E3C3E4}</a:tableStyleId>
              </a:tblPr>
              <a:tblGrid>
                <a:gridCol w="7543800"/>
              </a:tblGrid>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國立屏東科技大學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590550">
                <a:tc>
                  <a:txBody>
                    <a:bodyPr/>
                    <a:lstStyle/>
                    <a:p>
                      <a:pPr marL="457200" indent="-457200">
                        <a:buFont typeface="Arial" pitchFamily="34" charset="0"/>
                        <a:buChar char="•"/>
                      </a:pP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朝陽科技大學</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bl>
          </a:graphicData>
        </a:graphic>
      </p:graphicFrame>
      <p:sp>
        <p:nvSpPr>
          <p:cNvPr id="4" name="矩形 3"/>
          <p:cNvSpPr/>
          <p:nvPr/>
        </p:nvSpPr>
        <p:spPr>
          <a:xfrm>
            <a:off x="2751138" y="84138"/>
            <a:ext cx="3878262"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社 會 工 作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108960"/>
        </p:xfrm>
        <a:graphic>
          <a:graphicData uri="http://schemas.openxmlformats.org/drawingml/2006/table">
            <a:tbl>
              <a:tblPr firstRow="1" bandRow="1">
                <a:tableStyleId>{8A107856-5554-42FB-B03E-39F5DBC370BA}</a:tableStyleId>
              </a:tblPr>
              <a:tblGrid>
                <a:gridCol w="2306782"/>
                <a:gridCol w="6227618"/>
              </a:tblGrid>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屏東科技大學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重視專業實習課程的學習，強調志願服務與服務學習的實際參與  強調多元文化能力的培育：</a:t>
                      </a:r>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配合教學卓越計畫</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，增進學生對多元文化的理解與實踐。</a:t>
                      </a:r>
                    </a:p>
                  </a:txBody>
                  <a:tcPr anchor="ctr"/>
                </a:tc>
              </a:tr>
              <a:tr h="609600">
                <a:tc>
                  <a:txBody>
                    <a:bodyPr/>
                    <a:lstStyle/>
                    <a:p>
                      <a:pPr algn="ctr"/>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朝陽科技大學</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透過教學卓越計畫，本系學生可獲得參加菁英課程、出國參訪或交換學生之學習機會。</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規劃</a:t>
                      </a:r>
                      <a:r>
                        <a:rPr lang="en-US" altLang="zh-TW"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5</a:t>
                      </a:r>
                      <a:r>
                        <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rPr>
                        <a:t>年一貫課程，本系學生可利用五年修完大學課程並拿到碩士學位。</a:t>
                      </a:r>
                    </a:p>
                  </a:txBody>
                  <a:tcPr anchor="ctr"/>
                </a:tc>
              </a:tr>
            </a:tbl>
          </a:graphicData>
        </a:graphic>
      </p:graphicFrame>
      <p:sp>
        <p:nvSpPr>
          <p:cNvPr id="6" name="矩形 5"/>
          <p:cNvSpPr/>
          <p:nvPr/>
        </p:nvSpPr>
        <p:spPr>
          <a:xfrm>
            <a:off x="2751138" y="84138"/>
            <a:ext cx="3878262"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社 會 工 作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32816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休閒運動保健系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國立屏東科技大學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配合政府推動證照制度，輔導畢業生均能取得休閒運動指導人員或運動處方師等相關證照。</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觀 光 管 理 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重視語言能力的培養，</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除鼓勵海外暑期遊學外，並鼓勵學生到海外姊妹校如美國、德國、日本短期留學半年到一年，也提供海外學習一年的機會</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，學生可前往日本、美國、加拿大等地實習。</a:t>
                      </a:r>
                    </a:p>
                    <a:p>
                      <a:pPr algn="l"/>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本系也提供雙聯學制</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，大學部學生可前往新加坡修讀</a:t>
                      </a:r>
                      <a:r>
                        <a:rPr lang="en-US" altLang="zh-TW"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2</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年，並有機會在該地實習一年。</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84048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環境工程與管理系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p>
                  </a:txBody>
                  <a:tcPr anchor="ctr"/>
                </a:tc>
              </a:tr>
              <a:tr h="609600">
                <a:tc gridSpan="2">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以培養具有企業經營理念與工程技術能力的環保人員，訓練具有理論及實務並重的環工管人才，為主要特點。</a:t>
                      </a:r>
                    </a:p>
                    <a:p>
                      <a:pPr algn="l"/>
                      <a:r>
                        <a:rPr lang="zh-TW" altLang="en-US" sz="28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本系與美國密西根科技大學有</a:t>
                      </a:r>
                      <a:r>
                        <a:rPr lang="en-US" altLang="zh-TW" sz="28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4+1</a:t>
                      </a:r>
                      <a:r>
                        <a:rPr lang="zh-TW" altLang="en-US" sz="28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學程</a:t>
                      </a: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8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學生將有機會在五年內同時拿到本校學士及密西根科技大學碩士。</a:t>
                      </a:r>
                      <a:endParaRPr lang="zh-TW" altLang="en-US" sz="2800" b="1" kern="1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建築系室內設計組</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培育</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具有「空間層級整合」、「文創空間與展示」、「數位媒材應用」、「永續與環境保育」</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等先進概念之專業人才。</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1000125"/>
            <a:ext cx="2787650" cy="523875"/>
          </a:xfrm>
          <a:prstGeom prst="rect">
            <a:avLst/>
          </a:prstGeom>
        </p:spPr>
        <p:txBody>
          <a:bodyPr wrap="none">
            <a:spAutoFit/>
          </a:bodyPr>
          <a:lstStyle/>
          <a:p>
            <a:pPr>
              <a:defRPr/>
            </a:pPr>
            <a:r>
              <a:rPr kumimoji="0" lang="zh-TW" altLang="en-US" sz="28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447800"/>
          <a:ext cx="8534400" cy="530352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景觀及都市設計系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建立與業界雙向建教合作模式。</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人力資源發展系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課程設計以三大模組為原則。主要包括組織發展學群、員工發展學群、員工關係與福利學群。</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文化事業發展系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國立高雄應用科技大學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開拓結合文學與文化深度、傳播與行銷方法的企劃創意。</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加強文化體認及企劃、傳播行銷與數位創意設計相關課程</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之學習。</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文化資產維護系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國立雲林科技大學</a:t>
                      </a:r>
                    </a:p>
                  </a:txBody>
                  <a:tcPr anchor="ctr"/>
                </a:tc>
              </a:tr>
              <a:tr h="6096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文化資產保存科技、文化資產歷史文化研究、文化資產經營</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858963"/>
          <a:ext cx="8534400" cy="286512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文化創意事業系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國立勤益科技大學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以專業技術能力做為社會實踐的工具，更能在永無止境的自我批判中積極的創新與開發。</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不動產經營系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配合公職考試和證照考試。</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考慮市場就業導向</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。連結不動產科系與商管科系的溝通。掌握不動產領域發展的趨勢。</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69392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2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餐旅暨會展行銷管理系</a:t>
                      </a:r>
                      <a:endParaRPr lang="zh-TW" altLang="en-US" sz="22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國立高雄餐旅科技大學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區分為</a:t>
                      </a:r>
                      <a:r>
                        <a:rPr lang="en-US" altLang="zh-TW"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3</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大選修學程，分別是</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「餐旅行銷」學程及「旅遊行銷」、「會展行銷」學程</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。重視溝通技巧、人才素養及心理學課程，確實培植以「人本」為中心的行銷人才。</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本系以「菁英教育」做為培育行銷人才之教育宗旨與加拿大</a:t>
                      </a:r>
                      <a:r>
                        <a:rPr lang="en-US" altLang="zh-TW"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Humber College</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、澳洲</a:t>
                      </a:r>
                      <a:r>
                        <a:rPr lang="en-US" altLang="zh-TW" sz="2400" b="1" kern="1200" dirty="0" err="1"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Griffithe</a:t>
                      </a:r>
                      <a:r>
                        <a:rPr lang="en-US" altLang="zh-TW"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 University</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雙聯學制</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，擴大雙向留學的效益，並與泰國、日本知名飯店及新加坡機場建教合作。</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餐旅管理系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p>
                  </a:txBody>
                  <a:tcPr anchor="ctr"/>
                </a:tc>
              </a:tr>
              <a:tr h="609600">
                <a:tc gridSpan="2">
                  <a:txBody>
                    <a:bodyPr/>
                    <a:lstStyle/>
                    <a:p>
                      <a:pPr algn="l"/>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推動國際學術交流與推動大三出國一年</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。持續提升教學品質、積極推動餐旅產學合作及推廣教育。</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配合管理學院積極推動</a:t>
                      </a:r>
                      <a:r>
                        <a:rPr lang="en-US" altLang="zh-TW"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AACSB</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國際商管教育認證</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。餐旅生涯規劃與輔導</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290210" y="84138"/>
            <a:ext cx="4788490" cy="830997"/>
          </a:xfrm>
          <a:prstGeom prst="rect">
            <a:avLst/>
          </a:prstGeom>
        </p:spPr>
        <p:txBody>
          <a:bodyPr wrap="none">
            <a:spAutoFit/>
          </a:bodyPr>
          <a:lstStyle/>
          <a:p>
            <a:pPr algn="ctr">
              <a:defRPr/>
            </a:pP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如何產生差異化</a:t>
            </a:r>
            <a:r>
              <a:rPr kumimoji="0" lang="en-US" altLang="zh-TW"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23" name="AutoShape 3"/>
          <p:cNvSpPr>
            <a:spLocks noChangeArrowheads="1"/>
          </p:cNvSpPr>
          <p:nvPr/>
        </p:nvSpPr>
        <p:spPr bwMode="auto">
          <a:xfrm flipH="1" flipV="1">
            <a:off x="2195513" y="1724545"/>
            <a:ext cx="4968875" cy="4537075"/>
          </a:xfrm>
          <a:custGeom>
            <a:avLst/>
            <a:gdLst>
              <a:gd name="G0" fmla="+- 2011238 0 0"/>
              <a:gd name="G1" fmla="+- 6515671 0 0"/>
              <a:gd name="G2" fmla="+- 2011238 0 6515671"/>
              <a:gd name="G3" fmla="+- 10800 0 0"/>
              <a:gd name="G4" fmla="+- 0 0 2011238"/>
              <a:gd name="T0" fmla="*/ 360 256 1"/>
              <a:gd name="T1" fmla="*/ 0 256 1"/>
              <a:gd name="G5" fmla="+- G2 T0 T1"/>
              <a:gd name="G6" fmla="?: G2 G2 G5"/>
              <a:gd name="G7" fmla="+- 0 0 G6"/>
              <a:gd name="G8" fmla="+- 7655 0 0"/>
              <a:gd name="G9" fmla="+- 0 0 6515671"/>
              <a:gd name="G10" fmla="+- 7655 0 2700"/>
              <a:gd name="G11" fmla="cos G10 2011238"/>
              <a:gd name="G12" fmla="sin G10 2011238"/>
              <a:gd name="G13" fmla="cos 13500 2011238"/>
              <a:gd name="G14" fmla="sin 13500 2011238"/>
              <a:gd name="G15" fmla="+- G11 10800 0"/>
              <a:gd name="G16" fmla="+- G12 10800 0"/>
              <a:gd name="G17" fmla="+- G13 10800 0"/>
              <a:gd name="G18" fmla="+- G14 10800 0"/>
              <a:gd name="G19" fmla="*/ 7655 1 2"/>
              <a:gd name="G20" fmla="+- G19 5400 0"/>
              <a:gd name="G21" fmla="cos G20 2011238"/>
              <a:gd name="G22" fmla="sin G20 2011238"/>
              <a:gd name="G23" fmla="+- G21 10800 0"/>
              <a:gd name="G24" fmla="+- G12 G23 G22"/>
              <a:gd name="G25" fmla="+- G22 G23 G11"/>
              <a:gd name="G26" fmla="cos 10800 2011238"/>
              <a:gd name="G27" fmla="sin 10800 2011238"/>
              <a:gd name="G28" fmla="cos 7655 2011238"/>
              <a:gd name="G29" fmla="sin 7655 2011238"/>
              <a:gd name="G30" fmla="+- G26 10800 0"/>
              <a:gd name="G31" fmla="+- G27 10800 0"/>
              <a:gd name="G32" fmla="+- G28 10800 0"/>
              <a:gd name="G33" fmla="+- G29 10800 0"/>
              <a:gd name="G34" fmla="+- G19 5400 0"/>
              <a:gd name="G35" fmla="cos G34 6515671"/>
              <a:gd name="G36" fmla="sin G34 6515671"/>
              <a:gd name="G37" fmla="+/ 6515671 2011238 2"/>
              <a:gd name="T2" fmla="*/ 180 256 1"/>
              <a:gd name="T3" fmla="*/ 0 256 1"/>
              <a:gd name="G38" fmla="+- G37 T2 T3"/>
              <a:gd name="G39" fmla="?: G2 G37 G38"/>
              <a:gd name="G40" fmla="cos 10800 G39"/>
              <a:gd name="G41" fmla="sin 10800 G39"/>
              <a:gd name="G42" fmla="cos 7655 G39"/>
              <a:gd name="G43" fmla="sin 7655 G39"/>
              <a:gd name="G44" fmla="+- G40 10800 0"/>
              <a:gd name="G45" fmla="+- G41 10800 0"/>
              <a:gd name="G46" fmla="+- G42 10800 0"/>
              <a:gd name="G47" fmla="+- G43 10800 0"/>
              <a:gd name="G48" fmla="+- G35 10800 0"/>
              <a:gd name="G49" fmla="+- G36 10800 0"/>
              <a:gd name="T4" fmla="*/ 6245 w 21600"/>
              <a:gd name="T5" fmla="*/ 1007 h 21600"/>
              <a:gd name="T6" fmla="*/ 9289 w 21600"/>
              <a:gd name="T7" fmla="*/ 19903 h 21600"/>
              <a:gd name="T8" fmla="*/ 7571 w 21600"/>
              <a:gd name="T9" fmla="*/ 3859 h 21600"/>
              <a:gd name="T10" fmla="*/ 22409 w 21600"/>
              <a:gd name="T11" fmla="*/ 17690 h 21600"/>
              <a:gd name="T12" fmla="*/ 16554 w 21600"/>
              <a:gd name="T13" fmla="*/ 19183 h 21600"/>
              <a:gd name="T14" fmla="*/ 15061 w 21600"/>
              <a:gd name="T15" fmla="*/ 1332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382" y="14706"/>
                </a:moveTo>
                <a:cubicBezTo>
                  <a:pt x="18084" y="13524"/>
                  <a:pt x="18455" y="12174"/>
                  <a:pt x="18455" y="10800"/>
                </a:cubicBezTo>
                <a:cubicBezTo>
                  <a:pt x="18455" y="6572"/>
                  <a:pt x="15027" y="3145"/>
                  <a:pt x="10800" y="3145"/>
                </a:cubicBezTo>
                <a:cubicBezTo>
                  <a:pt x="6572" y="3145"/>
                  <a:pt x="3145" y="6572"/>
                  <a:pt x="3145" y="10800"/>
                </a:cubicBezTo>
                <a:cubicBezTo>
                  <a:pt x="3144" y="14544"/>
                  <a:pt x="5853" y="17738"/>
                  <a:pt x="9546" y="18351"/>
                </a:cubicBezTo>
                <a:lnTo>
                  <a:pt x="9032" y="21454"/>
                </a:lnTo>
                <a:cubicBezTo>
                  <a:pt x="3820" y="20589"/>
                  <a:pt x="0" y="16082"/>
                  <a:pt x="0" y="10800"/>
                </a:cubicBezTo>
                <a:cubicBezTo>
                  <a:pt x="0" y="4835"/>
                  <a:pt x="4835" y="0"/>
                  <a:pt x="10800" y="0"/>
                </a:cubicBezTo>
                <a:cubicBezTo>
                  <a:pt x="16764" y="0"/>
                  <a:pt x="21600" y="4835"/>
                  <a:pt x="21600" y="10800"/>
                </a:cubicBezTo>
                <a:cubicBezTo>
                  <a:pt x="21600" y="12739"/>
                  <a:pt x="21077" y="14643"/>
                  <a:pt x="20087" y="16312"/>
                </a:cubicBezTo>
                <a:lnTo>
                  <a:pt x="22409" y="17690"/>
                </a:lnTo>
                <a:lnTo>
                  <a:pt x="16554" y="19183"/>
                </a:lnTo>
                <a:lnTo>
                  <a:pt x="15061" y="13328"/>
                </a:lnTo>
                <a:lnTo>
                  <a:pt x="17382" y="14706"/>
                </a:lnTo>
                <a:close/>
              </a:path>
            </a:pathLst>
          </a:custGeom>
          <a:solidFill>
            <a:srgbClr val="DDDDDD"/>
          </a:solidFill>
          <a:ln w="9525">
            <a:noFill/>
            <a:miter lim="800000"/>
            <a:headEnd/>
            <a:tailEnd/>
          </a:ln>
          <a:effectLst/>
        </p:spPr>
        <p:txBody>
          <a:bodyPr wrap="none" anchor="ctr"/>
          <a:lstStyle/>
          <a:p>
            <a:endParaRPr lang="zh-TW" altLang="en-US">
              <a:latin typeface="微軟正黑體" pitchFamily="34" charset="-120"/>
              <a:ea typeface="微軟正黑體" pitchFamily="34" charset="-120"/>
            </a:endParaRPr>
          </a:p>
        </p:txBody>
      </p:sp>
      <p:sp>
        <p:nvSpPr>
          <p:cNvPr id="24" name="Oval 4"/>
          <p:cNvSpPr>
            <a:spLocks noChangeArrowheads="1"/>
          </p:cNvSpPr>
          <p:nvPr/>
        </p:nvSpPr>
        <p:spPr bwMode="auto">
          <a:xfrm>
            <a:off x="5003800" y="1437207"/>
            <a:ext cx="1512888" cy="1512888"/>
          </a:xfrm>
          <a:prstGeom prst="ellipse">
            <a:avLst/>
          </a:prstGeom>
          <a:solidFill>
            <a:srgbClr val="7030A0"/>
          </a:solidFill>
          <a:ln w="9525">
            <a:no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25" name="Text Box 5"/>
          <p:cNvSpPr txBox="1">
            <a:spLocks noChangeArrowheads="1"/>
          </p:cNvSpPr>
          <p:nvPr/>
        </p:nvSpPr>
        <p:spPr bwMode="auto">
          <a:xfrm>
            <a:off x="5200650" y="1575320"/>
            <a:ext cx="1316038" cy="1190625"/>
          </a:xfrm>
          <a:prstGeom prst="rect">
            <a:avLst/>
          </a:prstGeom>
          <a:noFill/>
          <a:ln w="9525">
            <a:noFill/>
            <a:miter lim="800000"/>
            <a:headEnd/>
            <a:tailEnd/>
          </a:ln>
          <a:effectLst/>
        </p:spPr>
        <p:txBody>
          <a:bodyPr>
            <a:spAutoFit/>
          </a:bodyPr>
          <a:lstStyle/>
          <a:p>
            <a:pPr algn="ctr"/>
            <a:r>
              <a:rPr lang="en-US" altLang="zh-TW" sz="1800" b="1" dirty="0">
                <a:solidFill>
                  <a:srgbClr val="FFFF99"/>
                </a:solidFill>
                <a:latin typeface="微軟正黑體" pitchFamily="34" charset="-120"/>
                <a:ea typeface="微軟正黑體" pitchFamily="34" charset="-120"/>
              </a:rPr>
              <a:t>1.</a:t>
            </a:r>
            <a:r>
              <a:rPr lang="zh-TW" altLang="en-US" sz="1800" b="1" dirty="0">
                <a:solidFill>
                  <a:srgbClr val="FFFF99"/>
                </a:solidFill>
                <a:latin typeface="微軟正黑體" pitchFamily="34" charset="-120"/>
                <a:ea typeface="微軟正黑體" pitchFamily="34" charset="-120"/>
              </a:rPr>
              <a:t>發掘顧客的需求，提出解決方案</a:t>
            </a:r>
          </a:p>
        </p:txBody>
      </p:sp>
      <p:sp>
        <p:nvSpPr>
          <p:cNvPr id="26" name="Oval 6"/>
          <p:cNvSpPr>
            <a:spLocks noChangeArrowheads="1"/>
          </p:cNvSpPr>
          <p:nvPr/>
        </p:nvSpPr>
        <p:spPr bwMode="auto">
          <a:xfrm>
            <a:off x="5940425" y="3021532"/>
            <a:ext cx="1512888" cy="1512888"/>
          </a:xfrm>
          <a:prstGeom prst="ellipse">
            <a:avLst/>
          </a:prstGeom>
          <a:solidFill>
            <a:srgbClr val="7030A0"/>
          </a:solidFill>
          <a:ln w="9525">
            <a:no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27" name="Oval 7"/>
          <p:cNvSpPr>
            <a:spLocks noChangeArrowheads="1"/>
          </p:cNvSpPr>
          <p:nvPr/>
        </p:nvSpPr>
        <p:spPr bwMode="auto">
          <a:xfrm>
            <a:off x="5148263" y="4821757"/>
            <a:ext cx="1512887" cy="1512888"/>
          </a:xfrm>
          <a:prstGeom prst="ellipse">
            <a:avLst/>
          </a:prstGeom>
          <a:solidFill>
            <a:srgbClr val="7030A0"/>
          </a:solidFill>
          <a:ln w="9525">
            <a:no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28" name="Oval 8"/>
          <p:cNvSpPr>
            <a:spLocks noChangeArrowheads="1"/>
          </p:cNvSpPr>
          <p:nvPr/>
        </p:nvSpPr>
        <p:spPr bwMode="auto">
          <a:xfrm>
            <a:off x="2987675" y="4820170"/>
            <a:ext cx="1512888" cy="1512887"/>
          </a:xfrm>
          <a:prstGeom prst="ellipse">
            <a:avLst/>
          </a:prstGeom>
          <a:solidFill>
            <a:srgbClr val="7030A0"/>
          </a:solidFill>
          <a:ln w="9525">
            <a:noFill/>
            <a:round/>
            <a:headEnd/>
            <a:tailEnd/>
          </a:ln>
          <a:effectLst/>
        </p:spPr>
        <p:txBody>
          <a:bodyPr wrap="none" anchor="ctr"/>
          <a:lstStyle/>
          <a:p>
            <a:endParaRPr lang="zh-TW" altLang="zh-TW">
              <a:latin typeface="微軟正黑體" pitchFamily="34" charset="-120"/>
              <a:ea typeface="微軟正黑體" pitchFamily="34" charset="-120"/>
            </a:endParaRPr>
          </a:p>
        </p:txBody>
      </p:sp>
      <p:sp>
        <p:nvSpPr>
          <p:cNvPr id="29" name="Text Box 9"/>
          <p:cNvSpPr txBox="1">
            <a:spLocks noChangeArrowheads="1"/>
          </p:cNvSpPr>
          <p:nvPr/>
        </p:nvSpPr>
        <p:spPr bwMode="auto">
          <a:xfrm>
            <a:off x="6011863" y="3329507"/>
            <a:ext cx="1368425" cy="915988"/>
          </a:xfrm>
          <a:prstGeom prst="rect">
            <a:avLst/>
          </a:prstGeom>
          <a:noFill/>
          <a:ln w="9525">
            <a:noFill/>
            <a:miter lim="800000"/>
            <a:headEnd/>
            <a:tailEnd/>
          </a:ln>
          <a:effectLst/>
        </p:spPr>
        <p:txBody>
          <a:bodyPr>
            <a:spAutoFit/>
          </a:bodyPr>
          <a:lstStyle/>
          <a:p>
            <a:pPr algn="ctr"/>
            <a:r>
              <a:rPr lang="en-US" altLang="zh-TW" sz="1800" b="1" dirty="0">
                <a:solidFill>
                  <a:srgbClr val="FFFF99"/>
                </a:solidFill>
                <a:latin typeface="微軟正黑體" pitchFamily="34" charset="-120"/>
                <a:ea typeface="微軟正黑體" pitchFamily="34" charset="-120"/>
              </a:rPr>
              <a:t>2.</a:t>
            </a:r>
            <a:r>
              <a:rPr lang="zh-TW" altLang="en-US" sz="1800" b="1" dirty="0">
                <a:solidFill>
                  <a:srgbClr val="FFFF99"/>
                </a:solidFill>
                <a:latin typeface="微軟正黑體" pitchFamily="34" charset="-120"/>
                <a:ea typeface="微軟正黑體" pitchFamily="34" charset="-120"/>
              </a:rPr>
              <a:t>根據解決方案發展功能規格</a:t>
            </a:r>
          </a:p>
        </p:txBody>
      </p:sp>
      <p:sp>
        <p:nvSpPr>
          <p:cNvPr id="30" name="Text Box 10"/>
          <p:cNvSpPr txBox="1">
            <a:spLocks noChangeArrowheads="1"/>
          </p:cNvSpPr>
          <p:nvPr/>
        </p:nvSpPr>
        <p:spPr bwMode="auto">
          <a:xfrm>
            <a:off x="5235575" y="5129732"/>
            <a:ext cx="1281113" cy="915988"/>
          </a:xfrm>
          <a:prstGeom prst="rect">
            <a:avLst/>
          </a:prstGeom>
          <a:noFill/>
          <a:ln w="9525">
            <a:noFill/>
            <a:miter lim="800000"/>
            <a:headEnd/>
            <a:tailEnd/>
          </a:ln>
          <a:effectLst/>
        </p:spPr>
        <p:txBody>
          <a:bodyPr>
            <a:spAutoFit/>
          </a:bodyPr>
          <a:lstStyle/>
          <a:p>
            <a:pPr algn="ctr"/>
            <a:r>
              <a:rPr lang="en-US" altLang="zh-TW" sz="1800" b="1">
                <a:solidFill>
                  <a:srgbClr val="FFFF99"/>
                </a:solidFill>
                <a:latin typeface="微軟正黑體" pitchFamily="34" charset="-120"/>
                <a:ea typeface="微軟正黑體" pitchFamily="34" charset="-120"/>
              </a:rPr>
              <a:t>3.</a:t>
            </a:r>
            <a:r>
              <a:rPr lang="zh-TW" altLang="en-US" sz="1800" b="1">
                <a:solidFill>
                  <a:srgbClr val="FFFF99"/>
                </a:solidFill>
                <a:latin typeface="微軟正黑體" pitchFamily="34" charset="-120"/>
                <a:ea typeface="微軟正黑體" pitchFamily="34" charset="-120"/>
              </a:rPr>
              <a:t>從功能規格找到關鍵特性</a:t>
            </a:r>
          </a:p>
        </p:txBody>
      </p:sp>
      <p:sp>
        <p:nvSpPr>
          <p:cNvPr id="31" name="Text Box 11"/>
          <p:cNvSpPr txBox="1">
            <a:spLocks noChangeArrowheads="1"/>
          </p:cNvSpPr>
          <p:nvPr/>
        </p:nvSpPr>
        <p:spPr bwMode="auto">
          <a:xfrm>
            <a:off x="3051175" y="5129732"/>
            <a:ext cx="1304925" cy="915988"/>
          </a:xfrm>
          <a:prstGeom prst="rect">
            <a:avLst/>
          </a:prstGeom>
          <a:noFill/>
          <a:ln w="9525">
            <a:noFill/>
            <a:miter lim="800000"/>
            <a:headEnd/>
            <a:tailEnd/>
          </a:ln>
          <a:effectLst/>
        </p:spPr>
        <p:txBody>
          <a:bodyPr>
            <a:spAutoFit/>
          </a:bodyPr>
          <a:lstStyle/>
          <a:p>
            <a:pPr algn="ctr"/>
            <a:r>
              <a:rPr lang="en-US" altLang="zh-TW" sz="1800" b="1">
                <a:solidFill>
                  <a:srgbClr val="FFFF99"/>
                </a:solidFill>
                <a:latin typeface="微軟正黑體" pitchFamily="34" charset="-120"/>
                <a:ea typeface="微軟正黑體" pitchFamily="34" charset="-120"/>
              </a:rPr>
              <a:t>4.</a:t>
            </a:r>
            <a:r>
              <a:rPr lang="zh-TW" altLang="en-US" sz="1800" b="1">
                <a:solidFill>
                  <a:srgbClr val="FFFF99"/>
                </a:solidFill>
                <a:latin typeface="微軟正黑體" pitchFamily="34" charset="-120"/>
                <a:ea typeface="微軟正黑體" pitchFamily="34" charset="-120"/>
              </a:rPr>
              <a:t>將特性轉換成“差異化”</a:t>
            </a:r>
          </a:p>
        </p:txBody>
      </p:sp>
      <p:sp>
        <p:nvSpPr>
          <p:cNvPr id="32" name="Oval 12"/>
          <p:cNvSpPr>
            <a:spLocks noChangeArrowheads="1"/>
          </p:cNvSpPr>
          <p:nvPr/>
        </p:nvSpPr>
        <p:spPr bwMode="auto">
          <a:xfrm>
            <a:off x="1835150" y="3092970"/>
            <a:ext cx="1512888" cy="1512887"/>
          </a:xfrm>
          <a:prstGeom prst="ellipse">
            <a:avLst/>
          </a:prstGeom>
          <a:solidFill>
            <a:srgbClr val="7030A0"/>
          </a:solidFill>
          <a:ln w="9525">
            <a:no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33" name="Text Box 13"/>
          <p:cNvSpPr txBox="1">
            <a:spLocks noChangeArrowheads="1"/>
          </p:cNvSpPr>
          <p:nvPr/>
        </p:nvSpPr>
        <p:spPr bwMode="auto">
          <a:xfrm>
            <a:off x="1989138" y="3381895"/>
            <a:ext cx="1143000" cy="915987"/>
          </a:xfrm>
          <a:prstGeom prst="rect">
            <a:avLst/>
          </a:prstGeom>
          <a:noFill/>
          <a:ln w="9525">
            <a:noFill/>
            <a:miter lim="800000"/>
            <a:headEnd/>
            <a:tailEnd/>
          </a:ln>
          <a:effectLst/>
        </p:spPr>
        <p:txBody>
          <a:bodyPr>
            <a:spAutoFit/>
          </a:bodyPr>
          <a:lstStyle/>
          <a:p>
            <a:pPr algn="ctr"/>
            <a:r>
              <a:rPr lang="en-US" altLang="zh-TW" sz="1800" b="1">
                <a:solidFill>
                  <a:srgbClr val="FFFF99"/>
                </a:solidFill>
                <a:latin typeface="微軟正黑體" pitchFamily="34" charset="-120"/>
                <a:ea typeface="微軟正黑體" pitchFamily="34" charset="-120"/>
              </a:rPr>
              <a:t>5.</a:t>
            </a:r>
            <a:r>
              <a:rPr lang="zh-TW" altLang="en-US" sz="1800" b="1">
                <a:solidFill>
                  <a:srgbClr val="FFFF99"/>
                </a:solidFill>
                <a:latin typeface="微軟正黑體" pitchFamily="34" charset="-120"/>
                <a:ea typeface="微軟正黑體" pitchFamily="34" charset="-120"/>
              </a:rPr>
              <a:t>藉由加值服務增加差異化</a:t>
            </a:r>
          </a:p>
        </p:txBody>
      </p:sp>
      <p:sp>
        <p:nvSpPr>
          <p:cNvPr id="34" name="Rectangle 14"/>
          <p:cNvSpPr>
            <a:spLocks noChangeArrowheads="1"/>
          </p:cNvSpPr>
          <p:nvPr/>
        </p:nvSpPr>
        <p:spPr bwMode="auto">
          <a:xfrm>
            <a:off x="3352800" y="3093184"/>
            <a:ext cx="2590800" cy="1631216"/>
          </a:xfrm>
          <a:prstGeom prst="rect">
            <a:avLst/>
          </a:prstGeom>
          <a:noFill/>
          <a:ln w="9525" algn="ctr">
            <a:noFill/>
            <a:miter lim="800000"/>
            <a:headEnd/>
            <a:tailEnd/>
          </a:ln>
          <a:effectLst/>
        </p:spPr>
        <p:txBody>
          <a:bodyPr wrap="square">
            <a:spAutoFit/>
          </a:bodyPr>
          <a:lstStyle/>
          <a:p>
            <a:pPr marL="266700" indent="-266700"/>
            <a:r>
              <a:rPr lang="en-US" altLang="zh-TW" sz="2000" b="1" dirty="0">
                <a:latin typeface="微軟正黑體" pitchFamily="34" charset="-120"/>
                <a:ea typeface="微軟正黑體" pitchFamily="34" charset="-120"/>
              </a:rPr>
              <a:t>	“</a:t>
            </a:r>
            <a:r>
              <a:rPr lang="zh-TW" altLang="en-US" sz="2000" b="1" dirty="0">
                <a:latin typeface="微軟正黑體" pitchFamily="34" charset="-120"/>
                <a:ea typeface="微軟正黑體" pitchFamily="34" charset="-120"/>
              </a:rPr>
              <a:t>差異化“是指為目標顧客開發與競爭產品不同的產品特性以滿足產品的功能需求</a:t>
            </a:r>
          </a:p>
        </p:txBody>
      </p:sp>
      <p:sp>
        <p:nvSpPr>
          <p:cNvPr id="35" name="Oval 15"/>
          <p:cNvSpPr>
            <a:spLocks noChangeArrowheads="1"/>
          </p:cNvSpPr>
          <p:nvPr/>
        </p:nvSpPr>
        <p:spPr bwMode="auto">
          <a:xfrm>
            <a:off x="2579688" y="1437207"/>
            <a:ext cx="1512887" cy="1512888"/>
          </a:xfrm>
          <a:prstGeom prst="ellipse">
            <a:avLst/>
          </a:prstGeom>
          <a:solidFill>
            <a:srgbClr val="7030A0"/>
          </a:solidFill>
          <a:ln w="9525">
            <a:no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36" name="Text Box 16"/>
          <p:cNvSpPr txBox="1">
            <a:spLocks noChangeArrowheads="1"/>
          </p:cNvSpPr>
          <p:nvPr/>
        </p:nvSpPr>
        <p:spPr bwMode="auto">
          <a:xfrm>
            <a:off x="2555875" y="1724545"/>
            <a:ext cx="1512888" cy="915987"/>
          </a:xfrm>
          <a:prstGeom prst="rect">
            <a:avLst/>
          </a:prstGeom>
          <a:noFill/>
          <a:ln w="9525">
            <a:noFill/>
            <a:miter lim="800000"/>
            <a:headEnd/>
            <a:tailEnd/>
          </a:ln>
          <a:effectLst/>
        </p:spPr>
        <p:txBody>
          <a:bodyPr>
            <a:spAutoFit/>
          </a:bodyPr>
          <a:lstStyle/>
          <a:p>
            <a:pPr algn="ctr"/>
            <a:r>
              <a:rPr lang="en-US" altLang="zh-TW" sz="1800" b="1">
                <a:solidFill>
                  <a:srgbClr val="FFFF99"/>
                </a:solidFill>
                <a:latin typeface="微軟正黑體" pitchFamily="34" charset="-120"/>
                <a:ea typeface="微軟正黑體" pitchFamily="34" charset="-120"/>
              </a:rPr>
              <a:t>6.</a:t>
            </a:r>
            <a:r>
              <a:rPr lang="zh-TW" altLang="en-US" sz="1800" b="1">
                <a:solidFill>
                  <a:srgbClr val="FFFF99"/>
                </a:solidFill>
                <a:latin typeface="微軟正黑體" pitchFamily="34" charset="-120"/>
                <a:ea typeface="微軟正黑體" pitchFamily="34" charset="-120"/>
              </a:rPr>
              <a:t>藉由行銷差異化以增加更多價值</a:t>
            </a:r>
          </a:p>
        </p:txBody>
      </p:sp>
      <p:grpSp>
        <p:nvGrpSpPr>
          <p:cNvPr id="37" name="Group 17"/>
          <p:cNvGrpSpPr>
            <a:grpSpLocks/>
          </p:cNvGrpSpPr>
          <p:nvPr/>
        </p:nvGrpSpPr>
        <p:grpSpPr bwMode="auto">
          <a:xfrm>
            <a:off x="3895725" y="1295400"/>
            <a:ext cx="1511300" cy="1366837"/>
            <a:chOff x="2496" y="1680"/>
            <a:chExt cx="793" cy="725"/>
          </a:xfrm>
        </p:grpSpPr>
        <p:pic>
          <p:nvPicPr>
            <p:cNvPr id="38" name="Picture 18" descr="MCj04316400000[1]"/>
            <p:cNvPicPr>
              <a:picLocks noChangeAspect="1" noChangeArrowheads="1"/>
            </p:cNvPicPr>
            <p:nvPr/>
          </p:nvPicPr>
          <p:blipFill>
            <a:blip r:embed="rId3" cstate="print"/>
            <a:srcRect/>
            <a:stretch>
              <a:fillRect/>
            </a:stretch>
          </p:blipFill>
          <p:spPr bwMode="auto">
            <a:xfrm>
              <a:off x="2789" y="1680"/>
              <a:ext cx="500" cy="564"/>
            </a:xfrm>
            <a:prstGeom prst="rect">
              <a:avLst/>
            </a:prstGeom>
            <a:noFill/>
            <a:ln w="9525">
              <a:noFill/>
              <a:miter lim="800000"/>
              <a:headEnd/>
              <a:tailEnd/>
            </a:ln>
          </p:spPr>
        </p:pic>
        <p:pic>
          <p:nvPicPr>
            <p:cNvPr id="39" name="Picture 19" descr="MCj04316410000[1]"/>
            <p:cNvPicPr>
              <a:picLocks noChangeAspect="1" noChangeArrowheads="1"/>
            </p:cNvPicPr>
            <p:nvPr/>
          </p:nvPicPr>
          <p:blipFill>
            <a:blip r:embed="rId4" cstate="print"/>
            <a:srcRect/>
            <a:stretch>
              <a:fillRect/>
            </a:stretch>
          </p:blipFill>
          <p:spPr bwMode="auto">
            <a:xfrm>
              <a:off x="2496" y="1849"/>
              <a:ext cx="493" cy="5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14400"/>
            <a:ext cx="2787650" cy="523875"/>
          </a:xfrm>
          <a:prstGeom prst="rect">
            <a:avLst/>
          </a:prstGeom>
        </p:spPr>
        <p:txBody>
          <a:bodyPr wrap="none">
            <a:spAutoFit/>
          </a:bodyPr>
          <a:lstStyle/>
          <a:p>
            <a:pPr>
              <a:defRPr/>
            </a:pPr>
            <a:r>
              <a:rPr kumimoji="0" lang="zh-TW" altLang="en-US" sz="28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341438"/>
          <a:ext cx="8534400" cy="551688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風險管理與保險系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國立高雄第一科技大學</a:t>
                      </a:r>
                    </a:p>
                  </a:txBody>
                  <a:tcPr anchor="ctr"/>
                </a:tc>
              </a:tr>
              <a:tr h="609600">
                <a:tc gridSpan="2">
                  <a:txBody>
                    <a:bodyPr/>
                    <a:lstStyle/>
                    <a:p>
                      <a:pPr algn="l"/>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南部唯一之保險圖書資訊中心。</a:t>
                      </a:r>
                      <a:endParaRPr lang="zh-TW" altLang="en-US" sz="2400" b="1" kern="1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財務管理系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國立高雄第一科技大學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課程規劃以</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公司理財與個人理財為主軸</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安排教師與學生組團至企業界或金融相關機構參觀研習，增強學生之產業認知與見聞。</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應用英語系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國立勤益科技大學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本系之畢業生將</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兼具語言與商務管理</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兩種專業能力，因此可擔任各相關產業之翻譯人員，也可擔任英語教師或語教管理人員。</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應用英語系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積極</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推動學生赴校外公民營機構實習，提供國外姊妹校交換學生機會。</a:t>
                      </a:r>
                      <a:endParaRPr lang="zh-TW" altLang="en-US" sz="2400" b="1" kern="1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02336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應用英語系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p>
                  </a:txBody>
                  <a:tcPr anchor="ctr"/>
                </a:tc>
              </a:tr>
              <a:tr h="609600">
                <a:tc gridSpan="2">
                  <a:txBody>
                    <a:bodyPr/>
                    <a:lstStyle/>
                    <a:p>
                      <a:pPr algn="l"/>
                      <a:r>
                        <a:rPr lang="zh-TW" altLang="en-US" sz="28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創造外語實務實習與建教合作的機會</a:t>
                      </a: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，以增加學生外語實務經驗。與日本早稻田大學遠距英語跨文化課程，赴國外姐妹校短期進修及英語夏令營。</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應用中文系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國立臺中科技大學</a:t>
                      </a:r>
                    </a:p>
                  </a:txBody>
                  <a:tcPr anchor="ctr"/>
                </a:tc>
              </a:tr>
              <a:tr h="609600">
                <a:tc gridSpan="2">
                  <a:txBody>
                    <a:bodyPr/>
                    <a:lstStyle/>
                    <a:p>
                      <a:pPr algn="l"/>
                      <a:r>
                        <a:rPr lang="zh-TW" altLang="en-US" sz="22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多元化</a:t>
                      </a:r>
                      <a:r>
                        <a:rPr lang="zh-TW" altLang="en-US" sz="22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：結合「傳統與現代」、「鑑賞與應用」、「方法與務實」、「華語與方言」、「典雅與通俗」、「實用與創意」。</a:t>
                      </a:r>
                    </a:p>
                    <a:p>
                      <a:pPr algn="l"/>
                      <a:r>
                        <a:rPr lang="zh-TW" altLang="en-US" sz="22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務實化</a:t>
                      </a:r>
                      <a:r>
                        <a:rPr lang="zh-TW" altLang="en-US" sz="22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：基礎課程及學術專業課程與實用應用課程結合。</a:t>
                      </a:r>
                    </a:p>
                    <a:p>
                      <a:pPr algn="l"/>
                      <a:r>
                        <a:rPr lang="zh-TW" altLang="en-US" sz="22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資訊化</a:t>
                      </a:r>
                      <a:r>
                        <a:rPr lang="zh-TW" altLang="en-US" sz="22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：開設相關資訊課程，迎合時代潮流。</a:t>
                      </a:r>
                      <a:endParaRPr lang="zh-TW" altLang="en-US" sz="22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47472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應用日語系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p>
                  </a:txBody>
                  <a:tcPr anchor="ctr"/>
                </a:tc>
              </a:tr>
              <a:tr h="609600">
                <a:tc gridSpan="2">
                  <a:txBody>
                    <a:bodyPr/>
                    <a:lstStyle/>
                    <a:p>
                      <a:pPr algn="l"/>
                      <a:r>
                        <a:rPr lang="zh-TW" altLang="en-US" sz="22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目前與本系進行國際交流的學校有弘前大學（青森縣），麗澤大學（千葉縣），姬路獨協大學（兵庫縣），廣島修道大學（廣島縣），從東北，關東，近畿到中國地方，平均分佈在本州各地，</a:t>
                      </a:r>
                      <a:r>
                        <a:rPr lang="zh-TW" altLang="en-US" sz="22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提供學生交換留學時多樣的選擇。</a:t>
                      </a:r>
                      <a:endParaRPr lang="zh-TW" altLang="en-US" sz="2200" b="1" kern="1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應用日語系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一、二年級以密集日語課程奠定學生語文基礎，三、四年級開設，</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包含日語就業、商業、翻譯等相關課程模組。</a:t>
                      </a:r>
                      <a:endParaRPr lang="zh-TW" altLang="en-US" sz="2400" b="1" kern="1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69392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航運管理系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國立高雄海洋科技大學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加強學生</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具有海空運與國際物流基本專業知識</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，熟悉國際貿易實務之操作，並加強語文，電腦之訓練，以培育全球化與國際化所須經貿業界專才。</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海洋休閒管理系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國立高雄海洋科技大學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一、務實的人才培育</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二、科學化的海洋運動指導能力訓練</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三、同等重視基礎課程與應用課程</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四、理論與實務並重</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五、實施多元模式教學</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六、前瞻重點研究課題</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323088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4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商業自動化與管理系</a:t>
                      </a:r>
                      <a:endParaRPr lang="zh-TW" altLang="en-US" sz="24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國立屏東商業技術學院</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目前的</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就業市場非常欠缺企業電子化</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、電子商務、管理科學專長的人才，因此，有從事企業電子化或電子商務的廠商，都是畢業生可能的就業場所。</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行銷管理系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培養學生符合各種製造業、服務業暨餐旅觀光休閒產業需求之行銷專業人才</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11480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國際企業與貿易管理系</a:t>
                      </a:r>
                      <a:endParaRPr lang="zh-TW" altLang="en-US" sz="20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兼具有國際企業經營與全球經貿專業知識養成的學習環境。</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透過</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課程規劃與海外學術參訪與實習</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，培養學生具有國際化視野。</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會議展覽與國際行銷</a:t>
                      </a:r>
                      <a:endParaRPr lang="en-US" altLang="zh-TW" sz="22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學位學程</a:t>
                      </a:r>
                      <a:endParaRPr lang="zh-TW" altLang="en-US" sz="22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本系旨在成為國際會議展覽知識技能人才培育重鎮，為台灣發展成為亞洲最佳會議展覽環境、創造更高的產業價值、</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塑造優質國際會展品牌形象，以及爭取國際會議展覽活動</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來台舉辦等重要目標，實踐過程中培育所需人才。</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66344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幼兒保育系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本系畢業生具托育機構保育人員之資格，修畢幼稚園教師教育學程者，具幼稚園教師資格。</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資訊工程系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資訊網路應用學程、嵌入式系統學程、網路多媒體學程、軟體設計學程。</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資訊工程系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本系依教師專長與產業的需求，訂定以下發展領域</a:t>
                      </a:r>
                      <a:r>
                        <a:rPr lang="en-US" altLang="zh-TW"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互動多媒體應用、智慧生活科技、 網路技術與應用</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、並鼓勵赴海外姊妹校進行國際交流與合作。</a:t>
                      </a:r>
                      <a:endParaRPr lang="zh-TW" altLang="en-US" sz="2400" b="1" kern="1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445008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資訊傳播系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讓學生能結合傳統之各項傳播理論與實務</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，運用網路數位化多媒體視聽製作技術與日新月異的傳播科技</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營建工程系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以培養現代土木營建工程施工技術人才為目標。</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動畫與遊戲設計系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本系特色為將數位內容之後端展現，與最新數位科技應用相結合。</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整合「數位遊戲」、「數位多媒體」、「數位動畫」、「數位學習」、「數位影視」等專業</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3159125" cy="584200"/>
          </a:xfrm>
          <a:prstGeom prst="rect">
            <a:avLst/>
          </a:prstGeom>
        </p:spPr>
        <p:txBody>
          <a:bodyPr wrap="none">
            <a:spAutoFit/>
          </a:bodyPr>
          <a:lstStyle/>
          <a:p>
            <a:pPr>
              <a:defRPr/>
            </a:pPr>
            <a:r>
              <a:rPr kumimoji="0" lang="zh-TW" altLang="en-US" sz="32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00200"/>
          <a:ext cx="8534400" cy="502920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生活產品與設計系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本系之發展以培育學生成為具備優秀設計能力之設計師為主要目標，</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並結合工藝設計美學與數位設計技能</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sz="2400" b="1"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視覺傳達設計系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本系規劃之發展特色，主要迎合視覺文化創意產業之需求，</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藉由課程的導入與菁英培育計畫的實施</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，將學生專業養成與未來就業趨勢規劃四大核心專業特色：商業平面設計、影音多媒體動畫設計、文化創意商品設計、包裝與展示設計。</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視覺傳達設計系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南台科技大學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延聘國內外專業師資，組成最堅強之設計師資團隊拓展國際領域，</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鼓勵師生與本校歐、美、日之姊妹校交流研究。</a:t>
                      </a:r>
                      <a:endParaRPr lang="zh-TW" altLang="en-US" sz="2400" b="1" kern="1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a:p>
                  </a:txBody>
                  <a:tcP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1000125"/>
            <a:ext cx="2787650" cy="523875"/>
          </a:xfrm>
          <a:prstGeom prst="rect">
            <a:avLst/>
          </a:prstGeom>
        </p:spPr>
        <p:txBody>
          <a:bodyPr wrap="none">
            <a:spAutoFit/>
          </a:bodyPr>
          <a:lstStyle/>
          <a:p>
            <a:pPr>
              <a:defRPr/>
            </a:pPr>
            <a:r>
              <a:rPr kumimoji="0" lang="zh-TW" altLang="en-US" sz="28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447800"/>
          <a:ext cx="8534400" cy="502920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室內設計系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樹德科技大學</a:t>
                      </a:r>
                    </a:p>
                  </a:txBody>
                  <a:tcPr anchor="ctr"/>
                </a:tc>
              </a:tr>
              <a:tr h="609600">
                <a:tc gridSpan="2">
                  <a:txBody>
                    <a:bodyPr/>
                    <a:lstStyle/>
                    <a:p>
                      <a:pPr algn="l"/>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結合永續環境及居住空間前瞻性技術</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、理論思考、設計實作、實務實習、專業知識、應用技能等學習內涵，積極培育出具本土關懷和國際宏觀的室內設計師及專業技術人才。</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傳播藝術系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朝陽科技大學</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本系發展目標在培育具創新與創作能力的傳播人才，</a:t>
                      </a:r>
                      <a:r>
                        <a:rPr lang="zh-TW" altLang="en-US" sz="2400" b="1" kern="1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課程規劃分為核心、發展與功能三大類</a:t>
                      </a:r>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休閒產業管理系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勤益科技大學</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培養學生成為具國際視野與專業知能之休閒產業人才。 </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培養學生具有良好的服務態度與敬業樂群之精神。 </a:t>
                      </a:r>
                    </a:p>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培養學生具備團隊合作精神、職場倫理、溝通技巧及領導能力。</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endParaRPr lang="zh-TW" altLang="en-US"/>
                    </a:p>
                  </a:txBody>
                  <a:tcP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371600" y="2470150"/>
            <a:ext cx="3048000" cy="3108325"/>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工業管理系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會計系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財務金融系</a:t>
            </a: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763" y="84138"/>
            <a:ext cx="6340475"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雲 林 科 技 大 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581400" cy="3108325"/>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應用外語系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文化資產維護系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990600"/>
            <a:ext cx="2787650" cy="523875"/>
          </a:xfrm>
          <a:prstGeom prst="rect">
            <a:avLst/>
          </a:prstGeom>
        </p:spPr>
        <p:txBody>
          <a:bodyPr wrap="none">
            <a:spAutoFit/>
          </a:bodyPr>
          <a:lstStyle/>
          <a:p>
            <a:pPr>
              <a:defRPr/>
            </a:pPr>
            <a:r>
              <a:rPr kumimoji="0" lang="zh-TW" altLang="en-US" sz="28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系 所 重 點 特 色</a:t>
            </a:r>
          </a:p>
        </p:txBody>
      </p:sp>
      <p:graphicFrame>
        <p:nvGraphicFramePr>
          <p:cNvPr id="2" name="表格 1"/>
          <p:cNvGraphicFramePr>
            <a:graphicFrameLocks noGrp="1"/>
          </p:cNvGraphicFramePr>
          <p:nvPr/>
        </p:nvGraphicFramePr>
        <p:xfrm>
          <a:off x="304800" y="1676400"/>
          <a:ext cx="8534400" cy="1432560"/>
        </p:xfrm>
        <a:graphic>
          <a:graphicData uri="http://schemas.openxmlformats.org/drawingml/2006/table">
            <a:tbl>
              <a:tblPr firstRow="1" bandRow="1">
                <a:tableStyleId>{8A107856-5554-42FB-B03E-39F5DBC370BA}</a:tableStyleId>
              </a:tblPr>
              <a:tblGrid>
                <a:gridCol w="3048000"/>
                <a:gridCol w="5486400"/>
              </a:tblGrid>
              <a:tr h="609600">
                <a:tc>
                  <a:txBody>
                    <a:bodyPr/>
                    <a:lstStyle/>
                    <a:p>
                      <a:pPr algn="l"/>
                      <a:r>
                        <a:rPr lang="zh-TW" altLang="en-US" sz="28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休閒事業經營系</a:t>
                      </a:r>
                      <a:endParaRPr lang="zh-TW" altLang="en-US" sz="2800" b="1" kern="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a:txBody>
                    <a:bodyPr/>
                    <a:lstStyle/>
                    <a:p>
                      <a:pPr algn="l"/>
                      <a:r>
                        <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屏東商業技術學院</a:t>
                      </a:r>
                    </a:p>
                  </a:txBody>
                  <a:tcPr anchor="ctr"/>
                </a:tc>
              </a:tr>
              <a:tr h="609600">
                <a:tc gridSpan="2">
                  <a:txBody>
                    <a:bodyPr/>
                    <a:lstStyle/>
                    <a:p>
                      <a:pPr algn="l"/>
                      <a:r>
                        <a:rPr lang="zh-TW" altLang="en-US" sz="2400" b="1" kern="1200" dirty="0" smtClean="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實施「學生精英小組」計畫，以實務計畫訓練，培育符合實務所需之整合性實務人才。</a:t>
                      </a:r>
                      <a:endParaRPr lang="zh-TW" altLang="en-US" sz="2400" b="1" kern="1200" dirty="0">
                        <a:solidFill>
                          <a:srgbClr val="170C68"/>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nchor="ctr"/>
                </a:tc>
                <a:tc hMerge="1">
                  <a:txBody>
                    <a:bodyPr/>
                    <a:lstStyle/>
                    <a:p>
                      <a:pPr algn="l"/>
                      <a:endParaRPr lang="zh-TW" altLang="en-US" sz="28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a:tc>
              </a:tr>
            </a:tbl>
          </a:graphicData>
        </a:graphic>
      </p:graphicFrame>
      <p:sp>
        <p:nvSpPr>
          <p:cNvPr id="7" name="矩形 6"/>
          <p:cNvSpPr/>
          <p:nvPr/>
        </p:nvSpPr>
        <p:spPr>
          <a:xfrm>
            <a:off x="1974850" y="84138"/>
            <a:ext cx="5416550"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各 校 獨 立 之 科 系</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3110" y="84138"/>
            <a:ext cx="4681090" cy="830997"/>
          </a:xfrm>
          <a:prstGeom prst="rect">
            <a:avLst/>
          </a:prstGeom>
        </p:spPr>
        <p:txBody>
          <a:bodyPr wrap="none">
            <a:spAutoFit/>
          </a:bodyPr>
          <a:lstStyle/>
          <a:p>
            <a:pPr>
              <a:defRPr/>
            </a:pPr>
            <a:r>
              <a:rPr kumimoji="0" lang="zh-TW" altLang="en-US"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成為企業的</a:t>
            </a:r>
            <a:r>
              <a:rPr kumimoji="0" lang="en-US" altLang="zh-TW" sz="4800" b="1" dirty="0" smtClean="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MVP</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6" name="Rectangle 2"/>
          <p:cNvSpPr txBox="1">
            <a:spLocks noChangeArrowheads="1"/>
          </p:cNvSpPr>
          <p:nvPr/>
        </p:nvSpPr>
        <p:spPr bwMode="auto">
          <a:xfrm>
            <a:off x="304800" y="1524774"/>
            <a:ext cx="8569325" cy="46474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54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球</a:t>
            </a:r>
            <a: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場中</a:t>
            </a:r>
            <a:b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br>
            <a:r>
              <a:rPr kumimoji="1" lang="en-US" altLang="zh-TW"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Arial" pitchFamily="34" charset="0"/>
              </a:rPr>
              <a:t>MVP(Most Valuable Player)</a:t>
            </a:r>
            <a:br>
              <a:rPr kumimoji="1" lang="en-US" altLang="zh-TW"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Arial" pitchFamily="34" charset="0"/>
              </a:rPr>
            </a:br>
            <a: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是球隊致勝的關鍵角色</a:t>
            </a:r>
            <a:b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br>
            <a: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
            </a:r>
            <a:b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br>
            <a:r>
              <a:rPr kumimoji="1" lang="zh-TW" altLang="en-US" sz="54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職</a:t>
            </a:r>
            <a: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場上</a:t>
            </a:r>
            <a:b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br>
            <a:r>
              <a:rPr kumimoji="1" lang="en-US" altLang="zh-TW"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Arial" pitchFamily="34" charset="0"/>
              </a:rPr>
              <a:t>MVP(Most Valuable Professional)</a:t>
            </a:r>
            <a:br>
              <a:rPr kumimoji="1" lang="en-US" altLang="zh-TW"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Arial" pitchFamily="34" charset="0"/>
              </a:rPr>
            </a:br>
            <a: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是引領創新</a:t>
            </a:r>
            <a:r>
              <a:rPr kumimoji="1" lang="zh-TW" altLang="en-US" sz="44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a:t>
            </a:r>
            <a:r>
              <a:rPr kumimoji="1" lang="zh-TW" altLang="en-US" sz="3600" i="0" u="none" strike="noStrike" kern="0" cap="none" spc="0" normalizeH="0" baseline="0" noProof="0" dirty="0" smtClean="0">
                <a:ln>
                  <a:noFill/>
                </a:ln>
                <a:solidFill>
                  <a:schemeClr val="tx2"/>
                </a:solidFill>
                <a:effectLst/>
                <a:uLnTx/>
                <a:uFillTx/>
                <a:latin typeface="微軟正黑體" pitchFamily="34" charset="-120"/>
                <a:ea typeface="微軟正黑體" pitchFamily="34" charset="-120"/>
                <a:cs typeface="+mj-cs"/>
              </a:rPr>
              <a:t>創造更高價值的關鍵人才！</a:t>
            </a:r>
            <a:endParaRPr kumimoji="1" lang="zh-TW" altLang="en-US" sz="36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subTitle" idx="1"/>
          </p:nvPr>
        </p:nvSpPr>
        <p:spPr>
          <a:xfrm>
            <a:off x="914400" y="1219200"/>
            <a:ext cx="7315200" cy="1655762"/>
          </a:xfrm>
        </p:spPr>
        <p:txBody>
          <a:bodyPr/>
          <a:lstStyle/>
          <a:p>
            <a:pPr algn="ctr">
              <a:lnSpc>
                <a:spcPct val="80000"/>
              </a:lnSpc>
            </a:pPr>
            <a:r>
              <a:rPr lang="en-US" altLang="zh-TW" sz="4400" b="1" dirty="0">
                <a:solidFill>
                  <a:schemeClr val="folHlink"/>
                </a:solidFill>
                <a:latin typeface="Times New Roman" pitchFamily="18" charset="0"/>
                <a:ea typeface="標楷體" pitchFamily="65" charset="-120"/>
              </a:rPr>
              <a:t/>
            </a:r>
            <a:br>
              <a:rPr lang="en-US" altLang="zh-TW" sz="4400" b="1" dirty="0">
                <a:solidFill>
                  <a:schemeClr val="folHlink"/>
                </a:solidFill>
                <a:latin typeface="Times New Roman" pitchFamily="18" charset="0"/>
                <a:ea typeface="標楷體" pitchFamily="65" charset="-120"/>
              </a:rPr>
            </a:br>
            <a:r>
              <a:rPr lang="en-US" altLang="zh-TW" sz="4400" b="1" i="1" dirty="0" smtClean="0">
                <a:solidFill>
                  <a:srgbClr val="088402"/>
                </a:solidFill>
                <a:latin typeface="Times New Roman" pitchFamily="18" charset="0"/>
                <a:ea typeface="標楷體" pitchFamily="65" charset="-120"/>
              </a:rPr>
              <a:t>Thank You for Listening!!</a:t>
            </a:r>
            <a:endParaRPr lang="zh-TW" altLang="en-US" sz="1600" b="1" i="1" dirty="0">
              <a:solidFill>
                <a:srgbClr val="088402"/>
              </a:solidFill>
              <a:latin typeface="Times New Roman" pitchFamily="18" charset="0"/>
              <a:ea typeface="標楷體" pitchFamily="65" charset="-120"/>
            </a:endParaRPr>
          </a:p>
          <a:p>
            <a:pPr algn="ctr">
              <a:lnSpc>
                <a:spcPct val="80000"/>
              </a:lnSpc>
            </a:pPr>
            <a:r>
              <a:rPr lang="zh-TW" altLang="en-US" sz="1600" b="1" dirty="0">
                <a:solidFill>
                  <a:schemeClr val="tx2"/>
                </a:solidFill>
                <a:latin typeface="Times New Roman" pitchFamily="18" charset="0"/>
                <a:ea typeface="標楷體" pitchFamily="65" charset="-120"/>
              </a:rPr>
              <a:t/>
            </a:r>
            <a:br>
              <a:rPr lang="zh-TW" altLang="en-US" sz="1600" b="1" dirty="0">
                <a:solidFill>
                  <a:schemeClr val="tx2"/>
                </a:solidFill>
                <a:latin typeface="Times New Roman" pitchFamily="18" charset="0"/>
                <a:ea typeface="標楷體" pitchFamily="65" charset="-120"/>
              </a:rPr>
            </a:br>
            <a:endParaRPr lang="zh-TW" altLang="en-US" sz="900" b="1" dirty="0">
              <a:solidFill>
                <a:schemeClr val="tx2"/>
              </a:solidFill>
              <a:latin typeface="新細明體" pitchFamily="18" charset="-120"/>
              <a:ea typeface="標楷體" pitchFamily="65" charset="-120"/>
            </a:endParaRPr>
          </a:p>
        </p:txBody>
      </p:sp>
      <p:sp>
        <p:nvSpPr>
          <p:cNvPr id="3" name="文字方塊 2"/>
          <p:cNvSpPr txBox="1"/>
          <p:nvPr/>
        </p:nvSpPr>
        <p:spPr>
          <a:xfrm>
            <a:off x="0" y="5934670"/>
            <a:ext cx="6477000" cy="923330"/>
          </a:xfrm>
          <a:prstGeom prst="rect">
            <a:avLst/>
          </a:prstGeom>
          <a:noFill/>
        </p:spPr>
        <p:txBody>
          <a:bodyPr wrap="square" rtlCol="0">
            <a:spAutoFit/>
          </a:bodyPr>
          <a:lstStyle/>
          <a:p>
            <a:r>
              <a:rPr lang="zh-TW" altLang="en-US" b="1" dirty="0" smtClean="0">
                <a:solidFill>
                  <a:schemeClr val="bg1"/>
                </a:solidFill>
                <a:latin typeface="微軟正黑體" pitchFamily="34" charset="-120"/>
                <a:ea typeface="微軟正黑體" pitchFamily="34" charset="-120"/>
              </a:rPr>
              <a:t>陳佳宏</a:t>
            </a:r>
            <a:endParaRPr lang="en-US" altLang="zh-TW" b="1" dirty="0" smtClean="0">
              <a:solidFill>
                <a:schemeClr val="bg1"/>
              </a:solidFill>
              <a:latin typeface="微軟正黑體" pitchFamily="34" charset="-120"/>
              <a:ea typeface="微軟正黑體" pitchFamily="34" charset="-120"/>
            </a:endParaRPr>
          </a:p>
          <a:p>
            <a:r>
              <a:rPr lang="zh-TW" altLang="en-US" b="1" dirty="0" smtClean="0">
                <a:solidFill>
                  <a:schemeClr val="bg1"/>
                </a:solidFill>
                <a:latin typeface="微軟正黑體" pitchFamily="34" charset="-120"/>
                <a:ea typeface="微軟正黑體" pitchFamily="34" charset="-120"/>
              </a:rPr>
              <a:t>樹德科技大學運籌管理系</a:t>
            </a:r>
            <a:endParaRPr lang="en-US" altLang="zh-TW" b="1" dirty="0" smtClean="0">
              <a:solidFill>
                <a:schemeClr val="bg1"/>
              </a:solidFill>
              <a:latin typeface="微軟正黑體" pitchFamily="34" charset="-120"/>
              <a:ea typeface="微軟正黑體" pitchFamily="34" charset="-120"/>
            </a:endParaRPr>
          </a:p>
          <a:p>
            <a:r>
              <a:rPr lang="en-US" altLang="zh-TW" b="1" dirty="0" smtClean="0">
                <a:solidFill>
                  <a:schemeClr val="bg1"/>
                </a:solidFill>
                <a:latin typeface="微軟正黑體" pitchFamily="34" charset="-120"/>
                <a:ea typeface="微軟正黑體" pitchFamily="34" charset="-120"/>
              </a:rPr>
              <a:t>chiahung@stu.edu.tw</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09600" y="2438400"/>
            <a:ext cx="3962400" cy="3108325"/>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工業工程與管理系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企業管理系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資訊管理系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流通管理系</a:t>
            </a:r>
          </a:p>
        </p:txBody>
      </p:sp>
      <p:sp>
        <p:nvSpPr>
          <p:cNvPr id="7" name="文字方塊 6"/>
          <p:cNvSpPr txBox="1"/>
          <p:nvPr/>
        </p:nvSpPr>
        <p:spPr>
          <a:xfrm>
            <a:off x="762000" y="1271885"/>
            <a:ext cx="2971800" cy="707886"/>
          </a:xfrm>
          <a:prstGeom prst="rect">
            <a:avLst/>
          </a:prstGeom>
          <a:noFill/>
        </p:spPr>
        <p:txBody>
          <a:bodyPr>
            <a:spAutoFit/>
            <a:scene3d>
              <a:camera prst="perspectiveAbove"/>
              <a:lightRig rig="threePt" dir="t"/>
            </a:scene3d>
          </a:bodyPr>
          <a:lstStyle/>
          <a:p>
            <a:pPr>
              <a:defRPr/>
            </a:pPr>
            <a:r>
              <a:rPr kumimoji="0" lang="zh-TW" altLang="en-US" sz="4000" b="1" dirty="0">
                <a:solidFill>
                  <a:srgbClr val="C00000"/>
                </a:solidFill>
                <a:effectLst>
                  <a:glow rad="101600">
                    <a:schemeClr val="bg1">
                      <a:alpha val="60000"/>
                    </a:scheme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商 業 類 群</a:t>
            </a:r>
          </a:p>
        </p:txBody>
      </p:sp>
      <p:sp>
        <p:nvSpPr>
          <p:cNvPr id="9" name="矩形 8"/>
          <p:cNvSpPr/>
          <p:nvPr/>
        </p:nvSpPr>
        <p:spPr>
          <a:xfrm>
            <a:off x="1401763" y="84138"/>
            <a:ext cx="6340475" cy="830262"/>
          </a:xfrm>
          <a:prstGeom prst="rect">
            <a:avLst/>
          </a:prstGeom>
        </p:spPr>
        <p:txBody>
          <a:bodyPr wrap="none">
            <a:spAutoFit/>
          </a:bodyPr>
          <a:lstStyle/>
          <a:p>
            <a:pPr>
              <a:defRPr/>
            </a:pPr>
            <a:r>
              <a:rPr kumimoji="0" lang="zh-TW" altLang="en-US"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rPr>
              <a:t>國 立 勤 益 科 技 大 學 </a:t>
            </a:r>
            <a:endParaRPr kumimoji="0" lang="en-US" altLang="zh-TW" sz="4800" b="1" dirty="0">
              <a:effectLst>
                <a:glow rad="101600">
                  <a:srgbClr val="FFFF00">
                    <a:alpha val="60000"/>
                  </a:srgbClr>
                </a:glow>
                <a:outerShdw blurRad="38100" dist="38100" dir="2700000" algn="tl">
                  <a:srgbClr val="000000">
                    <a:alpha val="43137"/>
                  </a:srgbClr>
                </a:outerShdw>
                <a:reflection blurRad="6350" stA="50000" endA="300" endPos="50000" dist="60007" dir="5400000" sy="-100000" algn="bl" rotWithShape="0"/>
              </a:effectLst>
              <a:latin typeface="微軟正黑體" pitchFamily="34" charset="-120"/>
              <a:ea typeface="微軟正黑體" pitchFamily="34" charset="-120"/>
            </a:endParaRPr>
          </a:p>
        </p:txBody>
      </p:sp>
      <p:sp>
        <p:nvSpPr>
          <p:cNvPr id="5" name="文字方塊 4"/>
          <p:cNvSpPr txBox="1"/>
          <p:nvPr/>
        </p:nvSpPr>
        <p:spPr>
          <a:xfrm>
            <a:off x="4648200" y="2454275"/>
            <a:ext cx="3581400" cy="4400550"/>
          </a:xfrm>
          <a:prstGeom prst="rect">
            <a:avLst/>
          </a:prstGeom>
          <a:noFill/>
        </p:spPr>
        <p:txBody>
          <a:bodyPr>
            <a:spAutoFit/>
          </a:bodyPr>
          <a:lstStyle/>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休閒產業管理系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應用英語系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r>
              <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文化創意事業系</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buFont typeface="Wingdings" pitchFamily="2" charset="2"/>
              <a:buChar char="l"/>
              <a:defRPr/>
            </a:pP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800100" lvl="1" indent="-342900">
              <a:defRPr/>
            </a:pPr>
            <a:endParaRPr kumimoji="0"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Corinthian columns design template</Template>
  <TotalTime>1036</TotalTime>
  <Words>5991</Words>
  <Application>Microsoft Office PowerPoint</Application>
  <PresentationFormat>如螢幕大小 (4:3)</PresentationFormat>
  <Paragraphs>775</Paragraphs>
  <Slides>82</Slides>
  <Notes>79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82</vt:i4>
      </vt:variant>
    </vt:vector>
  </HeadingPairs>
  <TitlesOfParts>
    <vt:vector size="91" baseType="lpstr">
      <vt:lpstr>Arial</vt:lpstr>
      <vt:lpstr>新細明體</vt:lpstr>
      <vt:lpstr>微軟正黑體</vt:lpstr>
      <vt:lpstr>Times New Roman</vt:lpstr>
      <vt:lpstr>標楷體</vt:lpstr>
      <vt:lpstr>Wingdings</vt:lpstr>
      <vt:lpstr>Calibri</vt:lpstr>
      <vt:lpstr>宋体</vt:lpstr>
      <vt:lpstr>Office 主题</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投影片 64</vt:lpstr>
      <vt:lpstr>投影片 65</vt:lpstr>
      <vt:lpstr>投影片 66</vt:lpstr>
      <vt:lpstr>投影片 67</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c:creator>
  <cp:lastModifiedBy>Yuping</cp:lastModifiedBy>
  <cp:revision>111</cp:revision>
  <cp:lastPrinted>1601-01-01T00:00:00Z</cp:lastPrinted>
  <dcterms:created xsi:type="dcterms:W3CDTF">1601-01-01T00:00:00Z</dcterms:created>
  <dcterms:modified xsi:type="dcterms:W3CDTF">2012-04-25T03:30:14Z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