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90" r:id="rId3"/>
    <p:sldId id="297" r:id="rId4"/>
    <p:sldId id="291" r:id="rId5"/>
    <p:sldId id="293" r:id="rId6"/>
    <p:sldId id="294" r:id="rId7"/>
    <p:sldId id="295" r:id="rId8"/>
    <p:sldId id="296" r:id="rId9"/>
    <p:sldId id="300" r:id="rId10"/>
    <p:sldId id="301" r:id="rId11"/>
    <p:sldId id="302" r:id="rId12"/>
    <p:sldId id="303" r:id="rId13"/>
    <p:sldId id="304" r:id="rId14"/>
    <p:sldId id="305" r:id="rId15"/>
    <p:sldId id="292" r:id="rId16"/>
    <p:sldId id="298" r:id="rId17"/>
    <p:sldId id="299" r:id="rId18"/>
    <p:sldId id="307" r:id="rId19"/>
    <p:sldId id="308" r:id="rId20"/>
    <p:sldId id="309" r:id="rId21"/>
    <p:sldId id="310" r:id="rId22"/>
    <p:sldId id="340" r:id="rId23"/>
    <p:sldId id="306" r:id="rId24"/>
    <p:sldId id="267" r:id="rId25"/>
    <p:sldId id="277" r:id="rId26"/>
    <p:sldId id="278" r:id="rId27"/>
    <p:sldId id="279" r:id="rId28"/>
    <p:sldId id="280" r:id="rId29"/>
    <p:sldId id="287" r:id="rId30"/>
    <p:sldId id="281" r:id="rId31"/>
    <p:sldId id="282" r:id="rId32"/>
    <p:sldId id="316" r:id="rId33"/>
    <p:sldId id="317" r:id="rId34"/>
    <p:sldId id="318" r:id="rId35"/>
    <p:sldId id="319" r:id="rId36"/>
    <p:sldId id="320" r:id="rId37"/>
    <p:sldId id="321" r:id="rId38"/>
    <p:sldId id="324" r:id="rId39"/>
    <p:sldId id="322" r:id="rId40"/>
    <p:sldId id="315" r:id="rId41"/>
    <p:sldId id="283" r:id="rId42"/>
    <p:sldId id="284" r:id="rId43"/>
    <p:sldId id="325" r:id="rId44"/>
    <p:sldId id="285" r:id="rId45"/>
    <p:sldId id="326" r:id="rId46"/>
    <p:sldId id="327" r:id="rId47"/>
    <p:sldId id="329" r:id="rId48"/>
    <p:sldId id="288" r:id="rId49"/>
    <p:sldId id="330" r:id="rId50"/>
    <p:sldId id="331" r:id="rId51"/>
    <p:sldId id="328" r:id="rId52"/>
    <p:sldId id="332" r:id="rId53"/>
    <p:sldId id="341" r:id="rId54"/>
    <p:sldId id="333" r:id="rId55"/>
    <p:sldId id="334" r:id="rId56"/>
    <p:sldId id="335" r:id="rId57"/>
    <p:sldId id="343" r:id="rId58"/>
    <p:sldId id="344" r:id="rId59"/>
    <p:sldId id="345" r:id="rId60"/>
    <p:sldId id="338" r:id="rId6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5" autoAdjust="0"/>
  </p:normalViewPr>
  <p:slideViewPr>
    <p:cSldViewPr>
      <p:cViewPr>
        <p:scale>
          <a:sx n="59" d="100"/>
          <a:sy n="59" d="100"/>
        </p:scale>
        <p:origin x="-81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96E9D37-1950-45A2-9B21-7CC1C2BD221C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01412F1-3D9F-4A3A-933B-A3C4A5CBF7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6EB482C4-7047-4E67-BB7E-66DBBFB3E661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64E9412D-500E-48D1-9C6F-0B3D4CAE7069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CF05B8C3-1738-46B8-8539-787619EFACAC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348E7796-CB17-4E6B-BED4-FDB4FAD6630C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15A3681E-CF90-4723-8C93-2005C9E0B640}" type="slidenum">
              <a:rPr kumimoji="1" lang="en-US" altLang="zh-TW">
                <a:latin typeface="Arial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1" lang="en-US" altLang="zh-TW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BB78D28B-0EB0-44E5-8E22-D3AE9CC2D76F}" type="slidenum">
              <a:rPr kumimoji="1" lang="en-US" altLang="zh-TW">
                <a:latin typeface="Arial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1" lang="en-US" altLang="zh-TW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2513"/>
            <a:ext cx="5207000" cy="4603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</a:pPr>
            <a:fld id="{9C016D37-0509-4785-BF61-8843831D1D06}" type="slidenum">
              <a:rPr kumimoji="1" lang="en-US" altLang="zh-TW">
                <a:latin typeface="Arial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1" lang="en-US" altLang="zh-TW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15EA81-B050-4B70-AA8C-D4C3F628D23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377225-AC7C-4B75-86FC-928BA5C9DB78}" type="slidenum">
              <a:rPr kumimoji="1" lang="zh-TW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1"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A64A76-0D6B-40E9-95D1-17DDDBBE797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A1475D-981F-43E0-BD29-CEC885A58C5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69D85B-0319-4C18-8BC6-5BBCDD42238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0EA790-6E39-4C95-839C-3FEA6FF41E6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359923-34AA-41A5-BA10-E1FBEBD3DE4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AF225-C443-497F-9E2F-A6F2FCCD2C3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6168565C-2A0B-49A4-85FC-DB7B7FF61CB5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kumimoji="1"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7D83C581-B8E2-4810-9DFE-250690B1F70B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6E1AA1E3-7CEF-4539-BCE1-269AD73B7EC7}" type="slidenum">
              <a:rPr kumimoji="1" lang="en-US" altLang="zh-TW">
                <a:latin typeface="Arial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kumimoji="1" lang="en-US" altLang="zh-TW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zh-TW" altLang="en-US" sz="10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6DAC1BDC-4E44-4207-A703-F4DA1AE33149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01B294EC-98C3-42DF-9834-31229BBAB56E}" type="slidenum">
              <a:rPr kumimoji="1" lang="en-US" altLang="zh-TW">
                <a:latin typeface="Arial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1" lang="en-US" altLang="zh-TW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zh-TW" altLang="en-US" sz="10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38759940-DB5E-4EB8-A9EE-0EAFBCE4DB2B}" type="slidenum">
              <a:rPr kumimoji="1" lang="en-US" altLang="zh-TW">
                <a:latin typeface="Arial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kumimoji="1" lang="en-US" altLang="zh-TW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zh-TW" altLang="en-US" sz="10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29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D5BAF16C-3C04-4926-A23B-3917AC8A014A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kumimoji="1"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6D14F280-88AD-463C-B47C-2F5C3C63E712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1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93818A-09CE-44E6-AF3F-CC23A934211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42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16BD04-5880-481F-B534-D98F09693E1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z="1300" b="1" smtClean="0"/>
              <a:t>新北市</a:t>
            </a:r>
            <a:r>
              <a:rPr lang="zh-TW" altLang="en-US" smtClean="0"/>
              <a:t> </a:t>
            </a:r>
            <a:r>
              <a:rPr lang="zh-TW" altLang="en-US" sz="1300" smtClean="0"/>
              <a:t>烏來區</a:t>
            </a:r>
            <a:r>
              <a:rPr lang="zh-TW" altLang="en-US" smtClean="0"/>
              <a:t> </a:t>
            </a:r>
            <a:r>
              <a:rPr lang="zh-TW" altLang="en-US" sz="1300" b="1" smtClean="0"/>
              <a:t>宜蘭縣</a:t>
            </a:r>
            <a:r>
              <a:rPr lang="zh-TW" altLang="en-US" smtClean="0"/>
              <a:t> </a:t>
            </a:r>
            <a:r>
              <a:rPr lang="zh-TW" altLang="en-US" sz="1300" smtClean="0"/>
              <a:t>南澳鄉</a:t>
            </a:r>
            <a:r>
              <a:rPr lang="zh-TW" altLang="en-US" smtClean="0"/>
              <a:t> </a:t>
            </a:r>
            <a:r>
              <a:rPr lang="zh-TW" altLang="en-US" sz="1300" smtClean="0"/>
              <a:t>大同鄉</a:t>
            </a:r>
            <a:r>
              <a:rPr lang="zh-TW" altLang="en-US" smtClean="0"/>
              <a:t> </a:t>
            </a:r>
            <a:r>
              <a:rPr lang="zh-TW" altLang="en-US" sz="1300" b="1" smtClean="0"/>
              <a:t>桃園縣</a:t>
            </a:r>
            <a:r>
              <a:rPr lang="zh-TW" altLang="en-US" smtClean="0"/>
              <a:t> </a:t>
            </a:r>
            <a:r>
              <a:rPr lang="zh-TW" altLang="en-US" sz="1300" smtClean="0"/>
              <a:t>復興鄉</a:t>
            </a:r>
            <a:r>
              <a:rPr lang="zh-TW" altLang="en-US" smtClean="0"/>
              <a:t> </a:t>
            </a:r>
            <a:r>
              <a:rPr lang="zh-TW" altLang="en-US" sz="1300" b="1" smtClean="0"/>
              <a:t>新竹縣</a:t>
            </a:r>
            <a:r>
              <a:rPr lang="zh-TW" altLang="en-US" smtClean="0"/>
              <a:t> </a:t>
            </a:r>
            <a:r>
              <a:rPr lang="zh-TW" altLang="en-US" sz="1300" smtClean="0"/>
              <a:t>尖石鄉</a:t>
            </a:r>
            <a:r>
              <a:rPr lang="zh-TW" altLang="en-US" smtClean="0"/>
              <a:t> </a:t>
            </a:r>
            <a:r>
              <a:rPr lang="zh-TW" altLang="en-US" sz="1300" smtClean="0"/>
              <a:t>五峰鄉</a:t>
            </a:r>
            <a:r>
              <a:rPr lang="zh-TW" altLang="en-US" smtClean="0"/>
              <a:t> </a:t>
            </a:r>
            <a:r>
              <a:rPr lang="zh-TW" altLang="en-US" sz="1300" b="1" smtClean="0"/>
              <a:t>苗栗縣</a:t>
            </a:r>
            <a:r>
              <a:rPr lang="zh-TW" altLang="en-US" smtClean="0"/>
              <a:t> </a:t>
            </a:r>
            <a:r>
              <a:rPr lang="zh-TW" altLang="en-US" sz="1300" smtClean="0"/>
              <a:t>泰安鄉</a:t>
            </a:r>
            <a:r>
              <a:rPr lang="zh-TW" altLang="en-US" smtClean="0"/>
              <a:t> </a:t>
            </a:r>
            <a:r>
              <a:rPr lang="zh-TW" altLang="en-US" sz="1300" b="1" smtClean="0"/>
              <a:t>台中市</a:t>
            </a:r>
            <a:r>
              <a:rPr lang="zh-TW" altLang="en-US" smtClean="0"/>
              <a:t> </a:t>
            </a:r>
            <a:r>
              <a:rPr lang="zh-TW" altLang="en-US" sz="1300" smtClean="0"/>
              <a:t>和平區</a:t>
            </a:r>
            <a:r>
              <a:rPr lang="zh-TW" altLang="en-US" smtClean="0"/>
              <a:t> </a:t>
            </a:r>
            <a:r>
              <a:rPr lang="zh-TW" altLang="en-US" sz="1300" b="1" smtClean="0"/>
              <a:t>南投縣</a:t>
            </a:r>
            <a:r>
              <a:rPr lang="zh-TW" altLang="en-US" smtClean="0"/>
              <a:t> </a:t>
            </a:r>
            <a:r>
              <a:rPr lang="zh-TW" altLang="en-US" sz="1300" smtClean="0"/>
              <a:t>仁愛鄉</a:t>
            </a:r>
            <a:r>
              <a:rPr lang="zh-TW" altLang="en-US" smtClean="0"/>
              <a:t> </a:t>
            </a:r>
            <a:r>
              <a:rPr lang="zh-TW" altLang="en-US" sz="1300" smtClean="0"/>
              <a:t>信義鄉</a:t>
            </a:r>
            <a:r>
              <a:rPr lang="zh-TW" altLang="en-US" smtClean="0"/>
              <a:t> </a:t>
            </a:r>
            <a:r>
              <a:rPr lang="zh-TW" altLang="en-US" sz="1300" b="1" smtClean="0"/>
              <a:t>嘉義縣</a:t>
            </a:r>
            <a:r>
              <a:rPr lang="zh-TW" altLang="en-US" smtClean="0"/>
              <a:t> </a:t>
            </a:r>
            <a:r>
              <a:rPr lang="zh-TW" altLang="en-US" sz="1300" smtClean="0"/>
              <a:t>阿里山鄉</a:t>
            </a:r>
            <a:r>
              <a:rPr lang="zh-TW" altLang="en-US" smtClean="0"/>
              <a:t> </a:t>
            </a:r>
            <a:r>
              <a:rPr lang="zh-TW" altLang="en-US" sz="1300" b="1" smtClean="0"/>
              <a:t>高雄市</a:t>
            </a:r>
            <a:r>
              <a:rPr lang="zh-TW" altLang="en-US" smtClean="0"/>
              <a:t> </a:t>
            </a:r>
            <a:r>
              <a:rPr lang="zh-TW" altLang="en-US" sz="1300" smtClean="0"/>
              <a:t>那瑪夏區</a:t>
            </a:r>
            <a:r>
              <a:rPr lang="zh-TW" altLang="en-US" smtClean="0"/>
              <a:t> </a:t>
            </a:r>
            <a:r>
              <a:rPr lang="zh-TW" altLang="en-US" sz="1300" smtClean="0"/>
              <a:t>茂林區</a:t>
            </a:r>
            <a:r>
              <a:rPr lang="zh-TW" altLang="en-US" smtClean="0"/>
              <a:t> </a:t>
            </a:r>
            <a:r>
              <a:rPr lang="zh-TW" altLang="en-US" sz="1300" smtClean="0"/>
              <a:t>桃源區</a:t>
            </a:r>
            <a:r>
              <a:rPr lang="zh-TW" altLang="en-US" smtClean="0"/>
              <a:t> </a:t>
            </a:r>
            <a:r>
              <a:rPr lang="zh-TW" altLang="en-US" sz="1300" b="1" smtClean="0"/>
              <a:t>屏東縣</a:t>
            </a:r>
            <a:r>
              <a:rPr lang="zh-TW" altLang="en-US" smtClean="0"/>
              <a:t> </a:t>
            </a:r>
            <a:r>
              <a:rPr lang="zh-TW" altLang="en-US" sz="1300" smtClean="0"/>
              <a:t>三地門鄉</a:t>
            </a:r>
            <a:r>
              <a:rPr lang="zh-TW" altLang="en-US" smtClean="0"/>
              <a:t> </a:t>
            </a:r>
            <a:r>
              <a:rPr lang="zh-TW" altLang="en-US" sz="1300" smtClean="0"/>
              <a:t>牡丹鄉</a:t>
            </a:r>
            <a:r>
              <a:rPr lang="zh-TW" altLang="en-US" smtClean="0"/>
              <a:t> </a:t>
            </a:r>
            <a:r>
              <a:rPr lang="zh-TW" altLang="en-US" sz="1300" smtClean="0"/>
              <a:t>來義鄉</a:t>
            </a:r>
            <a:r>
              <a:rPr lang="zh-TW" altLang="en-US" smtClean="0"/>
              <a:t> </a:t>
            </a:r>
            <a:r>
              <a:rPr lang="zh-TW" altLang="en-US" sz="1300" smtClean="0"/>
              <a:t>春日鄉</a:t>
            </a:r>
            <a:r>
              <a:rPr lang="zh-TW" altLang="en-US" smtClean="0"/>
              <a:t> </a:t>
            </a:r>
            <a:r>
              <a:rPr lang="zh-TW" altLang="en-US" sz="1300" smtClean="0"/>
              <a:t>泰武鄉</a:t>
            </a:r>
            <a:r>
              <a:rPr lang="zh-TW" altLang="en-US" smtClean="0"/>
              <a:t> </a:t>
            </a:r>
            <a:r>
              <a:rPr lang="zh-TW" altLang="en-US" sz="1300" smtClean="0"/>
              <a:t>獅子鄉</a:t>
            </a:r>
            <a:r>
              <a:rPr lang="zh-TW" altLang="en-US" smtClean="0"/>
              <a:t> </a:t>
            </a:r>
            <a:r>
              <a:rPr lang="zh-TW" altLang="en-US" sz="1300" smtClean="0"/>
              <a:t>瑪家鄉</a:t>
            </a:r>
            <a:r>
              <a:rPr lang="zh-TW" altLang="en-US" smtClean="0"/>
              <a:t> </a:t>
            </a:r>
            <a:r>
              <a:rPr lang="zh-TW" altLang="en-US" sz="1300" smtClean="0"/>
              <a:t>霧台鄉</a:t>
            </a:r>
            <a:r>
              <a:rPr lang="zh-TW" altLang="en-US" smtClean="0"/>
              <a:t> </a:t>
            </a:r>
            <a:r>
              <a:rPr lang="zh-TW" altLang="en-US" sz="1300" b="1" smtClean="0"/>
              <a:t>台東縣</a:t>
            </a:r>
            <a:r>
              <a:rPr lang="zh-TW" altLang="en-US" smtClean="0"/>
              <a:t> </a:t>
            </a:r>
            <a:r>
              <a:rPr lang="zh-TW" altLang="en-US" sz="1300" smtClean="0"/>
              <a:t>延平鄉</a:t>
            </a:r>
            <a:r>
              <a:rPr lang="zh-TW" altLang="en-US" smtClean="0"/>
              <a:t> </a:t>
            </a:r>
            <a:r>
              <a:rPr lang="zh-TW" altLang="en-US" sz="1300" smtClean="0"/>
              <a:t>金峰鄉</a:t>
            </a:r>
            <a:r>
              <a:rPr lang="zh-TW" altLang="en-US" smtClean="0"/>
              <a:t> </a:t>
            </a:r>
            <a:r>
              <a:rPr lang="zh-TW" altLang="en-US" sz="1300" smtClean="0"/>
              <a:t>海端鄉</a:t>
            </a:r>
            <a:r>
              <a:rPr lang="zh-TW" altLang="en-US" smtClean="0"/>
              <a:t> </a:t>
            </a:r>
            <a:r>
              <a:rPr lang="zh-TW" altLang="en-US" sz="1300" smtClean="0"/>
              <a:t>達仁鄉</a:t>
            </a:r>
            <a:r>
              <a:rPr lang="zh-TW" altLang="en-US" smtClean="0"/>
              <a:t> </a:t>
            </a:r>
            <a:r>
              <a:rPr lang="zh-TW" altLang="en-US" sz="1300" smtClean="0"/>
              <a:t>蘭嶼鄉</a:t>
            </a:r>
            <a:r>
              <a:rPr lang="zh-TW" altLang="en-US" smtClean="0"/>
              <a:t> </a:t>
            </a:r>
            <a:r>
              <a:rPr lang="zh-TW" altLang="en-US" sz="1300" b="1" smtClean="0"/>
              <a:t>花蓮縣</a:t>
            </a:r>
            <a:r>
              <a:rPr lang="zh-TW" altLang="en-US" smtClean="0"/>
              <a:t> </a:t>
            </a:r>
            <a:r>
              <a:rPr lang="zh-TW" altLang="en-US" sz="1300" smtClean="0"/>
              <a:t>秀林鄉</a:t>
            </a:r>
            <a:r>
              <a:rPr lang="zh-TW" altLang="en-US" smtClean="0"/>
              <a:t> </a:t>
            </a:r>
            <a:r>
              <a:rPr lang="zh-TW" altLang="en-US" sz="1300" smtClean="0"/>
              <a:t>卓溪鄉</a:t>
            </a:r>
            <a:r>
              <a:rPr lang="zh-TW" altLang="en-US" smtClean="0"/>
              <a:t> </a:t>
            </a:r>
            <a:r>
              <a:rPr lang="zh-TW" altLang="en-US" sz="1300" smtClean="0"/>
              <a:t>萬榮鄉</a:t>
            </a:r>
            <a:r>
              <a:rPr lang="zh-TW" altLang="en-US" smtClean="0"/>
              <a:t> </a:t>
            </a:r>
          </a:p>
        </p:txBody>
      </p:sp>
      <p:sp>
        <p:nvSpPr>
          <p:cNvPr id="962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5A0A1-E23A-4D9A-A0FF-5B1CE2B3BA1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83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DB1E9F-E1D8-452A-9028-CB23E86E1DD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03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4BED3C-C943-40AC-AD98-301FB03EAEF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E0E4E-FFBD-418A-AE9F-7ED04CE209D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44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F656C5-984C-41E6-A8F4-C4E97CF60DB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64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B222BC-3A2E-4095-BDEA-154406CABDF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85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D68D38-8995-4410-94AE-0B5291642FB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16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325" fontAlgn="base">
              <a:spcBef>
                <a:spcPct val="0"/>
              </a:spcBef>
              <a:spcAft>
                <a:spcPct val="0"/>
              </a:spcAft>
            </a:pPr>
            <a:fld id="{9D0E4E75-2F4A-482D-A70E-3361BD4165C0}" type="slidenum">
              <a:rPr kumimoji="1" lang="zh-TW" altLang="en-US">
                <a:latin typeface="Arial" charset="0"/>
              </a:rPr>
              <a:pPr defTabSz="949325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kumimoji="1"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D22E70E8-1A36-4B8D-A408-0E3B40E37C46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27" tIns="47513" rIns="95027" bIns="47513" anchor="b"/>
          <a:lstStyle/>
          <a:p>
            <a:pPr algn="r" defTabSz="911225"/>
            <a:fld id="{03EA4DF8-8148-46BF-BA18-E771B1CFC5C6}" type="slidenum">
              <a:rPr lang="en-US" altLang="zh-TW" sz="1300"/>
              <a:pPr algn="r" defTabSz="911225"/>
              <a:t>58</a:t>
            </a:fld>
            <a:endParaRPr lang="en-US" altLang="zh-TW" sz="13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2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4862513"/>
            <a:ext cx="5673725" cy="4602162"/>
          </a:xfrm>
          <a:noFill/>
        </p:spPr>
        <p:txBody>
          <a:bodyPr wrap="square" lIns="96585" tIns="48291" rIns="96585" bIns="4829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BBD5A6A1-F6AB-4166-9F36-B3D20719047B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379FB-01B8-41B6-BC83-0EB5CE195B2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7FE3B04B-61F6-4EA7-AF3A-DAEB1E5B51A9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z="1500" smtClean="0">
              <a:solidFill>
                <a:srgbClr val="000000"/>
              </a:solidFill>
              <a:latin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4F448D6A-E214-4FE0-9BFD-9D3EA2E8F138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 fontAlgn="base">
              <a:spcBef>
                <a:spcPct val="0"/>
              </a:spcBef>
              <a:spcAft>
                <a:spcPct val="0"/>
              </a:spcAft>
            </a:pPr>
            <a:fld id="{83F817BD-695E-4F1E-9E28-D0F38514BE64}" type="slidenum">
              <a:rPr kumimoji="1" lang="en-US" altLang="zh-TW">
                <a:latin typeface="Times New Roman" pitchFamily="18" charset="0"/>
              </a:rPr>
              <a:pPr defTabSz="9794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1" lang="en-US" altLang="zh-TW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4900-04B3-4ED8-AECC-EE1A3D9A00F2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211A-8BCF-43E0-9649-8C6EDBE988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A50B1-E769-4E23-B12D-281EDF1FD94F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F1F7-FD68-4DB4-8682-CF077BF117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8C56-6DFC-4302-BCEC-F988F94AF143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8C92-82A8-4EC5-9775-2CC9987892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標楷體" pitchFamily="65" charset="-120"/>
              </a:defRPr>
            </a:lvl1pPr>
            <a:lvl2pPr>
              <a:defRPr baseline="0">
                <a:latin typeface="Arial" pitchFamily="34" charset="0"/>
                <a:ea typeface="標楷體" pitchFamily="65" charset="-120"/>
              </a:defRPr>
            </a:lvl2pPr>
            <a:lvl3pPr>
              <a:defRPr baseline="0">
                <a:latin typeface="Arial" pitchFamily="34" charset="0"/>
                <a:ea typeface="標楷體" pitchFamily="65" charset="-120"/>
              </a:defRPr>
            </a:lvl3pPr>
            <a:lvl4pPr>
              <a:defRPr baseline="0">
                <a:latin typeface="Arial" pitchFamily="34" charset="0"/>
                <a:ea typeface="標楷體" pitchFamily="65" charset="-120"/>
              </a:defRPr>
            </a:lvl4pPr>
            <a:lvl5pPr>
              <a:defRPr baseline="0">
                <a:latin typeface="Arial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0F3A-55A3-488B-AA4C-BBEF8B39B199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476F-31CA-49AB-BECF-CC9E20739A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CFD7-DCDA-4240-84F8-7D0430A59C5F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00D3-6CBB-43C3-9979-F124694A3B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A881-722A-435A-8DF1-A443FB0D1218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ABC5-D937-4AC2-A757-1B49D7FF95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7552-2E92-432A-A1CA-8F49A0D87C0B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A544-724A-41FC-9673-FE819C7E29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B401-BFEC-454A-BED5-258E652D022E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3AB2-9A30-42A1-855C-D3D5F56615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6F42-4827-4A06-ABD8-762EA2567E1E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BB33-A42D-47C1-99DC-A3B98E008B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0559-978B-4355-AD78-6CCAB259196E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4FD7-6AD6-4062-8264-F73B68547F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898E1-0518-4929-B9AE-65530B392347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959E-07F2-4982-AE1F-37A6390033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C3859A-A657-4F03-8866-AE4AEB847D00}" type="datetimeFigureOut">
              <a:rPr lang="zh-TW" altLang="en-US"/>
              <a:pPr>
                <a:defRPr/>
              </a:pPr>
              <a:t>2013/08/27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D7EA4C-9408-4808-88E2-D597F07C38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www.miamidade.gov/animals/images/rabies.jpg&amp;imgrefurl=http://www.miamidade.gov/animals/rabies.asp&amp;h=320&amp;w=400&amp;sz=22&amp;tbnid=AAaybN_1hgHonM:&amp;tbnh=96&amp;tbnw=120&amp;hl=zh-TW&amp;start=3&amp;prev=/images?q=Rabies&amp;svnum=10&amp;hl=zh-TW&amp;lr=&amp;sa=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cdc.gov/ncidod/dvrd/rabies/The%20Virus/images/xsect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dc.gov/ncidod/dvrd/rabies/The%20Virus/images/bullet.gif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b="1" smtClean="0"/>
              <a:t>狂犬病</a:t>
            </a:r>
            <a:endParaRPr lang="zh-TW" altLang="en-US" b="1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核心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可傳染期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狗或貓：自臨床症狀前</a:t>
            </a:r>
            <a:r>
              <a:rPr lang="en-US" altLang="zh-TW" dirty="0" smtClean="0"/>
              <a:t>3~7</a:t>
            </a:r>
            <a:r>
              <a:rPr lang="zh-TW" altLang="en-US" dirty="0" smtClean="0"/>
              <a:t>天開始至整個病程中都維持著傳染力。</a:t>
            </a:r>
            <a:endParaRPr lang="en-US" altLang="zh-TW" dirty="0" smtClean="0"/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其他動物：</a:t>
            </a:r>
            <a:endParaRPr lang="en-US" altLang="zh-TW" dirty="0" smtClean="0"/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蝙蝠在臨床症狀前</a:t>
            </a:r>
            <a:r>
              <a:rPr lang="en-US" altLang="zh-TW" dirty="0" smtClean="0"/>
              <a:t>12</a:t>
            </a:r>
            <a:r>
              <a:rPr lang="zh-TW" altLang="en-US" dirty="0" smtClean="0"/>
              <a:t>天，即可分泌病毒。</a:t>
            </a:r>
            <a:endParaRPr lang="en-US" altLang="zh-TW" dirty="0" smtClean="0"/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/>
              <a:t>鼬鼠</a:t>
            </a:r>
            <a:r>
              <a:rPr lang="en-US" altLang="zh-TW" dirty="0" smtClean="0"/>
              <a:t>(skunk)</a:t>
            </a:r>
            <a:r>
              <a:rPr lang="zh-TW" altLang="en-US" dirty="0"/>
              <a:t>在臨床症狀</a:t>
            </a:r>
            <a:r>
              <a:rPr lang="zh-TW" altLang="en-US" dirty="0" smtClean="0"/>
              <a:t>前</a:t>
            </a:r>
            <a:r>
              <a:rPr lang="en-US" altLang="zh-TW" dirty="0"/>
              <a:t>8</a:t>
            </a:r>
            <a:r>
              <a:rPr lang="zh-TW" altLang="en-US" dirty="0" smtClean="0"/>
              <a:t>天</a:t>
            </a:r>
            <a:r>
              <a:rPr lang="zh-TW" altLang="en-US" dirty="0"/>
              <a:t>，即可分泌</a:t>
            </a:r>
            <a:r>
              <a:rPr lang="zh-TW" altLang="en-US" dirty="0" smtClean="0"/>
              <a:t>病毒</a:t>
            </a:r>
            <a:endParaRPr lang="en-US" altLang="zh-TW" dirty="0" smtClean="0"/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人感染狂犬病之可傳染期</a:t>
            </a:r>
            <a:r>
              <a:rPr lang="zh-TW" altLang="en-US" dirty="0" smtClean="0"/>
              <a:t>則尚未清楚，但若仍可由唾液檢出狂犬病毒，應視為有傳染力。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</p:txBody>
      </p:sp>
      <p:sp>
        <p:nvSpPr>
          <p:cNvPr id="30723" name="矩形 3"/>
          <p:cNvSpPr>
            <a:spLocks noChangeArrowheads="1"/>
          </p:cNvSpPr>
          <p:nvPr/>
        </p:nvSpPr>
        <p:spPr bwMode="auto">
          <a:xfrm>
            <a:off x="3959225" y="6502400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i="1">
                <a:latin typeface="Calibri" pitchFamily="34" charset="0"/>
              </a:rPr>
              <a:t>Control of</a:t>
            </a:r>
            <a:r>
              <a:rPr kumimoji="0" lang="zh-TW" altLang="en-US" i="1">
                <a:latin typeface="Calibri" pitchFamily="34" charset="0"/>
              </a:rPr>
              <a:t> </a:t>
            </a:r>
            <a:r>
              <a:rPr kumimoji="0" lang="en-US" altLang="zh-TW" i="1">
                <a:latin typeface="Calibri" pitchFamily="34" charset="0"/>
              </a:rPr>
              <a:t>Communicable Diseases Manual 19th ed</a:t>
            </a:r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</a:rPr>
              <a:t>感受性及抵抗力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幾乎所有的哺乳類動物都有感受性，但與病毒株別有關。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</a:endParaRPr>
          </a:p>
          <a:p>
            <a:endParaRPr lang="zh-TW" altLang="en-US" smtClean="0">
              <a:solidFill>
                <a:srgbClr val="000000"/>
              </a:solidFill>
              <a:latin typeface="標楷體" pitchFamily="65" charset="-120"/>
            </a:endParaRPr>
          </a:p>
          <a:p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人類可能較其他動物不易受到狂犬病感染，在伊朗的研究顯示，人類被狂犬病動物咬傷，未經治療的情況下，約有</a:t>
            </a: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</a:rPr>
              <a:t>40%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發生疾病。</a:t>
            </a:r>
          </a:p>
        </p:txBody>
      </p:sp>
      <p:sp>
        <p:nvSpPr>
          <p:cNvPr id="32771" name="矩形 1"/>
          <p:cNvSpPr>
            <a:spLocks noChangeArrowheads="1"/>
          </p:cNvSpPr>
          <p:nvPr/>
        </p:nvSpPr>
        <p:spPr bwMode="auto">
          <a:xfrm>
            <a:off x="3635375" y="6316663"/>
            <a:ext cx="518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i="1">
                <a:latin typeface="Calibri" pitchFamily="34" charset="0"/>
              </a:rPr>
              <a:t>Control of</a:t>
            </a:r>
            <a:r>
              <a:rPr kumimoji="0" lang="zh-TW" altLang="en-US" i="1">
                <a:latin typeface="Calibri" pitchFamily="34" charset="0"/>
              </a:rPr>
              <a:t> </a:t>
            </a:r>
            <a:r>
              <a:rPr kumimoji="0" lang="en-US" altLang="zh-TW" i="1">
                <a:latin typeface="Calibri" pitchFamily="34" charset="0"/>
              </a:rPr>
              <a:t>Communicable Diseases Manual 19th ed</a:t>
            </a:r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傳染窩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</a:rPr>
              <a:t>在開發中國家，犬、貓為主要的傳染窩。</a:t>
            </a:r>
            <a:endParaRPr lang="en-US" altLang="zh-TW" smtClean="0">
              <a:latin typeface="標楷體" pitchFamily="65" charset="-120"/>
            </a:endParaRPr>
          </a:p>
          <a:p>
            <a:endParaRPr lang="zh-TW" altLang="en-US" smtClean="0">
              <a:latin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</a:rPr>
              <a:t>野生動物如蝙蝠、浣熊、 狼、土狼、胡狼、鼠鼬和其他會咬人的哺乳動物。</a:t>
            </a:r>
            <a:endParaRPr lang="en-US" altLang="zh-TW" smtClean="0">
              <a:latin typeface="標楷體" pitchFamily="65" charset="-120"/>
            </a:endParaRPr>
          </a:p>
          <a:p>
            <a:endParaRPr lang="zh-TW" altLang="en-US" smtClean="0">
              <a:latin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</a:rPr>
              <a:t>鼠、松鼠、兔子也有少數的例子被感染，但目前尚未發現有傳染給人的病例報告。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犬之臨床症狀</a:t>
            </a:r>
            <a:endParaRPr lang="zh-TW" altLang="en-US" smtClean="0">
              <a:latin typeface="標楷體" pitchFamily="65" charset="-12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smtClean="0">
                <a:latin typeface="Arial" charset="0"/>
              </a:rPr>
              <a:t>潛伏期平均</a:t>
            </a:r>
            <a:r>
              <a:rPr lang="en-US" altLang="zh-TW" sz="2800" smtClean="0">
                <a:latin typeface="Arial" charset="0"/>
              </a:rPr>
              <a:t>3</a:t>
            </a:r>
            <a:r>
              <a:rPr lang="zh-TW" altLang="en-US" sz="2800" smtClean="0">
                <a:latin typeface="Arial" charset="0"/>
              </a:rPr>
              <a:t>至</a:t>
            </a:r>
            <a:r>
              <a:rPr lang="en-US" altLang="zh-TW" sz="2800" smtClean="0">
                <a:latin typeface="Arial" charset="0"/>
              </a:rPr>
              <a:t>8</a:t>
            </a:r>
            <a:r>
              <a:rPr lang="zh-TW" altLang="en-US" sz="2800" smtClean="0">
                <a:latin typeface="Arial" charset="0"/>
              </a:rPr>
              <a:t>週，發病後約</a:t>
            </a:r>
            <a:r>
              <a:rPr lang="en-US" altLang="zh-TW" sz="2800" smtClean="0">
                <a:latin typeface="Arial" charset="0"/>
              </a:rPr>
              <a:t>5-7</a:t>
            </a:r>
            <a:r>
              <a:rPr lang="zh-TW" altLang="en-US" sz="2800" smtClean="0">
                <a:latin typeface="Arial" charset="0"/>
              </a:rPr>
              <a:t>天死亡</a:t>
            </a:r>
            <a:endParaRPr lang="en-US" altLang="zh-TW" sz="2800" smtClean="0">
              <a:latin typeface="Arial" charset="0"/>
            </a:endParaRPr>
          </a:p>
          <a:p>
            <a:endParaRPr lang="zh-TW" altLang="en-US" smtClean="0">
              <a:solidFill>
                <a:srgbClr val="000000"/>
              </a:solidFill>
              <a:latin typeface="標楷體" pitchFamily="65" charset="-120"/>
            </a:endParaRPr>
          </a:p>
          <a:p>
            <a:r>
              <a:rPr lang="zh-TW" altLang="en-US" sz="2800" smtClean="0">
                <a:solidFill>
                  <a:srgbClr val="0000FF"/>
                </a:solidFill>
                <a:latin typeface="Arial" charset="0"/>
              </a:rPr>
              <a:t>前驅期</a:t>
            </a:r>
            <a:r>
              <a:rPr lang="zh-TW" altLang="en-US" sz="2800" smtClean="0">
                <a:latin typeface="Arial" charset="0"/>
              </a:rPr>
              <a:t>：性情改變、不安、輕微發燒、瞳孔擴張、畏光及角膜反射降低等。</a:t>
            </a:r>
            <a:endParaRPr lang="zh-TW" altLang="en-US" smtClean="0">
              <a:solidFill>
                <a:srgbClr val="000000"/>
              </a:solidFill>
              <a:latin typeface="標楷體" pitchFamily="65" charset="-120"/>
            </a:endParaRPr>
          </a:p>
          <a:p>
            <a:r>
              <a:rPr lang="zh-TW" altLang="en-US" sz="2800" smtClean="0">
                <a:solidFill>
                  <a:srgbClr val="0000FF"/>
                </a:solidFill>
                <a:latin typeface="Arial" charset="0"/>
              </a:rPr>
              <a:t>狂躁期</a:t>
            </a:r>
            <a:r>
              <a:rPr lang="zh-TW" altLang="en-US" sz="2800" smtClean="0">
                <a:latin typeface="Arial" charset="0"/>
              </a:rPr>
              <a:t>：發病三天後，變得更容易興奮、神經質、流涎及躲於暗處。</a:t>
            </a:r>
          </a:p>
          <a:p>
            <a:pPr>
              <a:lnSpc>
                <a:spcPct val="110000"/>
              </a:lnSpc>
            </a:pPr>
            <a:r>
              <a:rPr lang="zh-TW" altLang="en-US" sz="2800" smtClean="0">
                <a:solidFill>
                  <a:srgbClr val="0000FF"/>
                </a:solidFill>
                <a:latin typeface="Arial" charset="0"/>
              </a:rPr>
              <a:t>麻痺期</a:t>
            </a:r>
            <a:r>
              <a:rPr lang="zh-TW" altLang="en-US" sz="2800" smtClean="0">
                <a:latin typeface="Arial" charset="0"/>
              </a:rPr>
              <a:t>：病犬咽頭肌肉麻痺而發出硬咳聲音，下顎麻痺開口流涎無法飲食，最後陷入昏迷而死亡。</a:t>
            </a:r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latin typeface="Arial" charset="0"/>
              </a:rPr>
              <a:t>貓之臨床症狀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通常比狗還要狂躁，臨床症狀和狗不會相差太多，但通常症狀出現</a:t>
            </a:r>
            <a:r>
              <a:rPr lang="en-US" altLang="zh-TW" smtClean="0">
                <a:latin typeface="Arial" charset="0"/>
              </a:rPr>
              <a:t>2-4</a:t>
            </a:r>
            <a:r>
              <a:rPr lang="zh-TW" altLang="en-US" smtClean="0">
                <a:latin typeface="Arial" charset="0"/>
              </a:rPr>
              <a:t>天後，即全身麻痺而迅速死亡。</a:t>
            </a:r>
          </a:p>
          <a:p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流行病學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Rabies_World_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pic>
        <p:nvPicPr>
          <p:cNvPr id="4403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9094788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45475" cy="1143000"/>
          </a:xfrm>
        </p:spPr>
        <p:txBody>
          <a:bodyPr/>
          <a:lstStyle/>
          <a:p>
            <a:r>
              <a:rPr lang="zh-TW" altLang="en-US" sz="3600" smtClean="0">
                <a:latin typeface="Arial" charset="0"/>
              </a:rPr>
              <a:t>台灣狂犬病疫情回顧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135938" cy="46815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smtClean="0">
                <a:latin typeface="Arial" charset="0"/>
              </a:rPr>
              <a:t>於日治時代，即有狂犬病發生的紀錄，從西元</a:t>
            </a:r>
            <a:r>
              <a:rPr lang="en-US" altLang="zh-TW" sz="2400" smtClean="0">
                <a:latin typeface="Arial" charset="0"/>
              </a:rPr>
              <a:t>1900</a:t>
            </a:r>
            <a:r>
              <a:rPr lang="zh-TW" altLang="en-US" sz="2400" smtClean="0">
                <a:latin typeface="Arial" charset="0"/>
              </a:rPr>
              <a:t>年起於文獻記載至少</a:t>
            </a:r>
            <a:r>
              <a:rPr lang="en-US" altLang="zh-TW" sz="2400" smtClean="0">
                <a:latin typeface="Arial" charset="0"/>
              </a:rPr>
              <a:t>11</a:t>
            </a:r>
            <a:r>
              <a:rPr lang="zh-TW" altLang="en-US" sz="2400" smtClean="0">
                <a:latin typeface="Arial" charset="0"/>
              </a:rPr>
              <a:t>起，發生的地區包括了台灣南部及北部。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smtClean="0">
                <a:latin typeface="Arial" charset="0"/>
              </a:rPr>
              <a:t>自</a:t>
            </a:r>
            <a:r>
              <a:rPr lang="en-US" altLang="zh-TW" sz="2400" smtClean="0">
                <a:latin typeface="Arial" charset="0"/>
              </a:rPr>
              <a:t>1947</a:t>
            </a:r>
            <a:r>
              <a:rPr lang="zh-TW" altLang="en-US" sz="2400" smtClean="0">
                <a:latin typeface="Arial" charset="0"/>
              </a:rPr>
              <a:t>年由上海傳入台灣</a:t>
            </a:r>
            <a:r>
              <a:rPr lang="zh-TW" altLang="en-US" sz="2400" smtClean="0">
                <a:solidFill>
                  <a:srgbClr val="000000"/>
                </a:solidFill>
                <a:latin typeface="雅真標準楷書"/>
              </a:rPr>
              <a:t>地區</a:t>
            </a:r>
            <a:r>
              <a:rPr lang="zh-TW" altLang="en-US" sz="2400" smtClean="0">
                <a:latin typeface="Arial" charset="0"/>
              </a:rPr>
              <a:t>造成流行，其後因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透過家犬接種、捕殺野狗等措施控制動物傳染窩，並推行相關檢疫及防疫工作，故</a:t>
            </a:r>
            <a:r>
              <a:rPr lang="zh-TW" altLang="en-US" sz="2400" smtClean="0">
                <a:latin typeface="Arial" charset="0"/>
              </a:rPr>
              <a:t>自</a:t>
            </a:r>
            <a:r>
              <a:rPr lang="en-US" altLang="zh-TW" sz="2400" smtClean="0">
                <a:latin typeface="Arial" charset="0"/>
              </a:rPr>
              <a:t>1959</a:t>
            </a:r>
            <a:r>
              <a:rPr lang="zh-TW" altLang="en-US" sz="2400" smtClean="0">
                <a:latin typeface="Arial" charset="0"/>
              </a:rPr>
              <a:t>年起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，即不再有人的病例發生</a:t>
            </a:r>
            <a:endParaRPr lang="en-US" altLang="zh-TW" sz="240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自</a:t>
            </a:r>
            <a:r>
              <a:rPr lang="en-US" altLang="zh-TW" sz="2400" smtClean="0">
                <a:solidFill>
                  <a:srgbClr val="000000"/>
                </a:solidFill>
                <a:latin typeface="Arial" charset="0"/>
              </a:rPr>
              <a:t>1961</a:t>
            </a:r>
            <a:r>
              <a:rPr lang="zh-TW" altLang="en-US" sz="2400" smtClean="0">
                <a:latin typeface="Arial" charset="0"/>
              </a:rPr>
              <a:t>年起，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亦未再出現動物的病例，成為</a:t>
            </a:r>
            <a:r>
              <a:rPr lang="zh-TW" altLang="zh-TW" sz="2400" smtClean="0">
                <a:latin typeface="Arial" charset="0"/>
              </a:rPr>
              <a:t>世界少數狂犬病清淨地區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。</a:t>
            </a:r>
            <a:endParaRPr lang="en-US" altLang="zh-TW" sz="240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於</a:t>
            </a:r>
            <a:r>
              <a:rPr lang="en-US" altLang="zh-TW" sz="2400" smtClean="0">
                <a:solidFill>
                  <a:srgbClr val="000000"/>
                </a:solidFill>
                <a:latin typeface="Arial" charset="0"/>
              </a:rPr>
              <a:t>2002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年、</a:t>
            </a:r>
            <a:r>
              <a:rPr lang="en-US" altLang="zh-TW" sz="2400" smtClean="0">
                <a:solidFill>
                  <a:srgbClr val="000000"/>
                </a:solidFill>
                <a:latin typeface="Arial" charset="0"/>
              </a:rPr>
              <a:t>2012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年以及</a:t>
            </a:r>
            <a:r>
              <a:rPr lang="en-US" altLang="zh-TW" sz="2400" smtClean="0">
                <a:solidFill>
                  <a:srgbClr val="000000"/>
                </a:solidFill>
                <a:latin typeface="Arial" charset="0"/>
              </a:rPr>
              <a:t>2013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年確診三名境外移入狂犬病病例（</a:t>
            </a:r>
            <a:r>
              <a:rPr lang="en-US" altLang="zh-TW" sz="240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名來自中國大陸，</a:t>
            </a:r>
            <a:r>
              <a:rPr lang="en-US" altLang="zh-TW" sz="240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名來自菲律賓，皆被犬隻咬傷），</a:t>
            </a:r>
            <a:r>
              <a:rPr lang="en-US" altLang="zh-TW" sz="240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zh-TW" altLang="en-US" sz="2400" smtClean="0">
                <a:solidFill>
                  <a:srgbClr val="000000"/>
                </a:solidFill>
                <a:latin typeface="Arial" charset="0"/>
              </a:rPr>
              <a:t>名個案皆死亡。</a:t>
            </a:r>
            <a:endParaRPr lang="zh-TW" altLang="en-US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1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0"/>
            <a:ext cx="45370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836613"/>
            <a:ext cx="33131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3429000"/>
            <a:ext cx="45370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23850" y="5805488"/>
            <a:ext cx="421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+mj-ea"/>
                <a:ea typeface="+mj-ea"/>
              </a:rPr>
              <a:t>例：大正二年記載發生二件狂犬病 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0" y="638175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+mj-ea"/>
                <a:ea typeface="+mj-ea"/>
              </a:rPr>
              <a:t>資料來源：台灣總督府臺北廳告示</a:t>
            </a:r>
            <a:r>
              <a:rPr kumimoji="0" lang="zh-TW" altLang="en-US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報告大綱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疾病介紹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流行病學</a:t>
            </a:r>
          </a:p>
          <a:p>
            <a:r>
              <a:rPr lang="zh-TW" altLang="en-US" smtClean="0">
                <a:latin typeface="Arial" charset="0"/>
              </a:rPr>
              <a:t>臨床表現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法定傳染病通報作業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狂犬病防治措施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>
          <a:xfrm>
            <a:off x="827088" y="0"/>
            <a:ext cx="7632700" cy="1143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600" smtClean="0">
                <a:latin typeface="Arial" charset="0"/>
              </a:rPr>
              <a:t>台灣狂犬病本土病例</a:t>
            </a:r>
            <a:endParaRPr lang="zh-TW" altLang="en-US" smtClean="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11188" y="981075"/>
          <a:ext cx="8215312" cy="5114925"/>
        </p:xfrm>
        <a:graphic>
          <a:graphicData uri="http://schemas.openxmlformats.org/drawingml/2006/table">
            <a:tbl>
              <a:tblPr/>
              <a:tblGrid>
                <a:gridCol w="4248442"/>
                <a:gridCol w="1228111"/>
                <a:gridCol w="2738759"/>
              </a:tblGrid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Year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Cases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Deaths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1948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1949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92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92   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1950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83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83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1951</a:t>
                      </a:r>
                      <a:endParaRPr lang="zh-TW" altLang="en-US" sz="2000" b="1" dirty="0">
                        <a:solidFill>
                          <a:srgbClr val="0066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>
                          <a:solidFill>
                            <a:srgbClr val="0066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238</a:t>
                      </a:r>
                      <a:endParaRPr lang="zh-TW" altLang="en-US" sz="2000" b="1">
                        <a:solidFill>
                          <a:srgbClr val="0066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238</a:t>
                      </a:r>
                      <a:endParaRPr lang="zh-TW" altLang="en-US" sz="2000" b="1" dirty="0">
                        <a:solidFill>
                          <a:srgbClr val="0066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1952</a:t>
                      </a:r>
                      <a:endParaRPr lang="zh-TW" altLang="en-US" sz="2000" b="1" dirty="0">
                        <a:solidFill>
                          <a:srgbClr val="0066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endParaRPr lang="zh-TW" altLang="en-US" sz="2000" b="1" dirty="0">
                        <a:solidFill>
                          <a:srgbClr val="0066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rgbClr val="0066FF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endParaRPr lang="zh-TW" altLang="en-US" sz="2000" b="1" dirty="0">
                        <a:solidFill>
                          <a:srgbClr val="0066FF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1953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endParaRPr lang="zh-TW" altLang="en-US" sz="200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1954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58</a:t>
                      </a:r>
                      <a:endParaRPr lang="zh-TW" altLang="en-US" sz="200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58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1955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endParaRPr lang="zh-TW" altLang="en-US" sz="200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1956 </a:t>
                      </a:r>
                      <a:r>
                        <a:rPr lang="en-US" altLang="zh-TW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(implemented control policies</a:t>
                      </a:r>
                      <a:r>
                        <a:rPr lang="en-US" altLang="zh-TW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endParaRPr lang="zh-TW" altLang="en-US" sz="200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1957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</a:t>
                      </a:r>
                      <a:endParaRPr lang="zh-TW" altLang="en-US" sz="200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1958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sz="200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1959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Total 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782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782 (100%)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216" name="矩形 5"/>
          <p:cNvSpPr>
            <a:spLocks noChangeArrowheads="1"/>
          </p:cNvSpPr>
          <p:nvPr/>
        </p:nvSpPr>
        <p:spPr bwMode="auto">
          <a:xfrm>
            <a:off x="0" y="6359525"/>
            <a:ext cx="6858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kumimoji="0" lang="zh-TW" altLang="en-US">
                <a:solidFill>
                  <a:schemeClr val="bg1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kumimoji="0" lang="en-US" altLang="zh-TW">
                <a:solidFill>
                  <a:schemeClr val="bg1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kumimoji="0" lang="zh-TW" altLang="en-US">
                <a:solidFill>
                  <a:schemeClr val="bg1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台灣省衛生統計要覽第</a:t>
            </a:r>
            <a:r>
              <a:rPr kumimoji="0" lang="en-US" altLang="zh-TW">
                <a:solidFill>
                  <a:schemeClr val="bg1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22</a:t>
            </a:r>
            <a:r>
              <a:rPr kumimoji="0" lang="zh-TW" altLang="en-US">
                <a:solidFill>
                  <a:schemeClr val="bg1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頁，民國</a:t>
            </a:r>
            <a:r>
              <a:rPr kumimoji="0" lang="en-US" altLang="zh-TW">
                <a:solidFill>
                  <a:schemeClr val="bg1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52</a:t>
            </a:r>
            <a:r>
              <a:rPr kumimoji="0" lang="zh-TW" altLang="en-US">
                <a:solidFill>
                  <a:schemeClr val="bg1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年</a:t>
            </a:r>
          </a:p>
        </p:txBody>
      </p:sp>
    </p:spTree>
    <p:custDataLst>
      <p:tags r:id="rId1"/>
    </p:custData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484313"/>
            <a:ext cx="8280400" cy="4321175"/>
          </a:xfrm>
        </p:spPr>
        <p:txBody>
          <a:bodyPr rtlCol="0">
            <a:norm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/>
              <a:t>7/10</a:t>
            </a:r>
            <a:r>
              <a:rPr lang="zh-TW" altLang="en-US" sz="2400" dirty="0" smtClean="0"/>
              <a:t>媒體報導</a:t>
            </a:r>
            <a:r>
              <a:rPr lang="zh-TW" altLang="zh-TW" sz="2400" dirty="0" smtClean="0"/>
              <a:t>臺大</a:t>
            </a:r>
            <a:r>
              <a:rPr lang="zh-TW" altLang="zh-TW" sz="2400" dirty="0"/>
              <a:t>獸醫系接受農委會動植物防疫檢疫局委託，針對死亡的野生動物進行採檢與監測，於</a:t>
            </a:r>
            <a:r>
              <a:rPr lang="en-US" altLang="zh-TW" sz="2400" dirty="0"/>
              <a:t>3</a:t>
            </a:r>
            <a:r>
              <a:rPr lang="zh-TW" altLang="zh-TW" sz="2400" dirty="0"/>
              <a:t>隻死亡鼬獾以</a:t>
            </a:r>
            <a:r>
              <a:rPr lang="en-US" altLang="zh-TW" sz="2400" dirty="0"/>
              <a:t>PCR</a:t>
            </a:r>
            <a:r>
              <a:rPr lang="zh-TW" altLang="zh-TW" sz="2400" dirty="0"/>
              <a:t>檢</a:t>
            </a:r>
            <a:r>
              <a:rPr lang="zh-TW" altLang="zh-TW" sz="2400" dirty="0" smtClean="0"/>
              <a:t>出疑似狂犬病病毒</a:t>
            </a:r>
            <a:endParaRPr lang="en-US" altLang="zh-TW" sz="2400" dirty="0" smtClean="0"/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400" dirty="0" smtClean="0"/>
              <a:t>由疫</a:t>
            </a:r>
            <a:r>
              <a:rPr lang="zh-TW" altLang="en-US" sz="2400" dirty="0"/>
              <a:t>情調查，查</a:t>
            </a:r>
            <a:r>
              <a:rPr lang="zh-TW" altLang="en-US" sz="2400" dirty="0" smtClean="0"/>
              <a:t>知</a:t>
            </a:r>
            <a:r>
              <a:rPr lang="zh-TW" altLang="zh-TW" sz="2400" dirty="0"/>
              <a:t>鼬獾</a:t>
            </a:r>
            <a:r>
              <a:rPr lang="zh-TW" altLang="en-US" sz="2400" dirty="0" smtClean="0"/>
              <a:t>發現</a:t>
            </a:r>
            <a:r>
              <a:rPr lang="zh-TW" altLang="en-US" sz="2400" dirty="0"/>
              <a:t>地點與時間：</a:t>
            </a:r>
            <a:endParaRPr lang="en-US" altLang="zh-TW" sz="2400" dirty="0" smtClean="0"/>
          </a:p>
          <a:p>
            <a:pPr marL="542925" indent="-274638" fontAlgn="auto">
              <a:spcBef>
                <a:spcPts val="120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altLang="zh-TW" sz="2000" dirty="0"/>
              <a:t>101</a:t>
            </a:r>
            <a:r>
              <a:rPr lang="zh-TW" altLang="en-US" sz="2000" dirty="0"/>
              <a:t>年</a:t>
            </a:r>
            <a:r>
              <a:rPr lang="en-US" altLang="zh-TW" sz="2000" dirty="0"/>
              <a:t>5</a:t>
            </a:r>
            <a:r>
              <a:rPr lang="zh-TW" altLang="en-US" sz="2000" dirty="0"/>
              <a:t>月（南投鹿谷鄉</a:t>
            </a:r>
            <a:r>
              <a:rPr lang="en-US" altLang="zh-TW" sz="2000" dirty="0"/>
              <a:t>-</a:t>
            </a:r>
            <a:r>
              <a:rPr lang="zh-TW" altLang="en-US" sz="2000" dirty="0"/>
              <a:t>溪頭）</a:t>
            </a:r>
            <a:r>
              <a:rPr lang="en-US" altLang="zh-TW" sz="2000" dirty="0"/>
              <a:t>1</a:t>
            </a:r>
            <a:r>
              <a:rPr lang="zh-TW" altLang="en-US" sz="2000" dirty="0"/>
              <a:t>隻，直接送至台大獸醫學院。</a:t>
            </a:r>
            <a:endParaRPr lang="en-US" altLang="zh-TW" sz="2000" dirty="0"/>
          </a:p>
          <a:p>
            <a:pPr marL="542925" indent="-274638" fontAlgn="auto">
              <a:spcBef>
                <a:spcPts val="120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altLang="zh-TW" sz="2000" dirty="0"/>
              <a:t>101</a:t>
            </a:r>
            <a:r>
              <a:rPr lang="zh-TW" altLang="en-US" sz="2000" dirty="0"/>
              <a:t>年</a:t>
            </a:r>
            <a:r>
              <a:rPr lang="en-US" altLang="zh-TW" sz="2000" dirty="0"/>
              <a:t>11</a:t>
            </a:r>
            <a:r>
              <a:rPr lang="zh-TW" altLang="en-US" sz="2000" dirty="0"/>
              <a:t>月（雲林縣古坑鄉）及</a:t>
            </a:r>
            <a:r>
              <a:rPr lang="en-US" altLang="zh-TW" sz="2000" dirty="0"/>
              <a:t>101</a:t>
            </a:r>
            <a:r>
              <a:rPr lang="zh-TW" altLang="en-US" sz="2000" dirty="0"/>
              <a:t>年</a:t>
            </a:r>
            <a:r>
              <a:rPr lang="en-US" altLang="zh-TW" sz="2000" dirty="0"/>
              <a:t>12</a:t>
            </a:r>
            <a:r>
              <a:rPr lang="zh-TW" altLang="en-US" sz="2000" dirty="0"/>
              <a:t>月（南投魚池鄉），先送至農委會特有生物研究保育中心，動物遺體再寄送至臺大獸醫學院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542925" indent="-274638" fontAlgn="auto">
              <a:spcBef>
                <a:spcPts val="120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altLang="zh-TW" sz="2000" dirty="0"/>
              <a:t>3</a:t>
            </a:r>
            <a:r>
              <a:rPr lang="zh-TW" altLang="zh-TW" sz="2000" dirty="0"/>
              <a:t>隻鼬獾均由民眾拾獲</a:t>
            </a:r>
            <a:r>
              <a:rPr lang="zh-TW" altLang="zh-TW" sz="2000" dirty="0" smtClean="0"/>
              <a:t>，拾</a:t>
            </a:r>
            <a:r>
              <a:rPr lang="zh-TW" altLang="zh-TW" sz="2000" dirty="0"/>
              <a:t>獲時尚未</a:t>
            </a:r>
            <a:r>
              <a:rPr lang="zh-TW" altLang="zh-TW" sz="2000" dirty="0" smtClean="0"/>
              <a:t>死亡</a:t>
            </a:r>
            <a:endParaRPr lang="en-US" altLang="zh-TW" sz="2000" dirty="0" smtClean="0"/>
          </a:p>
          <a:p>
            <a:pPr marL="542925" indent="-274638" fontAlgn="auto">
              <a:spcBef>
                <a:spcPts val="120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r>
              <a:rPr lang="zh-TW" altLang="zh-TW" sz="2000" dirty="0">
                <a:latin typeface="+mn-ea"/>
              </a:rPr>
              <a:t>調查動物疫情的人類接觸者及對於確定或疑似暴觸</a:t>
            </a:r>
            <a:r>
              <a:rPr lang="zh-TW" altLang="zh-TW" sz="2000" dirty="0" smtClean="0">
                <a:latin typeface="+mn-ea"/>
              </a:rPr>
              <a:t>狂犬病</a:t>
            </a:r>
            <a:r>
              <a:rPr lang="zh-TW" altLang="en-US" sz="2000" dirty="0">
                <a:latin typeface="+mn-ea"/>
              </a:rPr>
              <a:t>毒</a:t>
            </a:r>
            <a:r>
              <a:rPr lang="zh-TW" altLang="zh-TW" sz="2000" dirty="0" smtClean="0">
                <a:latin typeface="+mn-ea"/>
              </a:rPr>
              <a:t>者</a:t>
            </a:r>
            <a:r>
              <a:rPr lang="zh-TW" altLang="zh-TW" sz="2000" dirty="0">
                <a:latin typeface="+mn-ea"/>
              </a:rPr>
              <a:t>施打</a:t>
            </a:r>
            <a:r>
              <a:rPr lang="zh-TW" altLang="zh-TW" sz="2000" dirty="0" smtClean="0">
                <a:latin typeface="+mn-ea"/>
              </a:rPr>
              <a:t>疫苗</a:t>
            </a:r>
            <a:r>
              <a:rPr lang="zh-TW" altLang="en-US" sz="2000" dirty="0" smtClean="0">
                <a:latin typeface="+mn-ea"/>
              </a:rPr>
              <a:t>，目前並無接觸者發病之情形。</a:t>
            </a:r>
            <a:endParaRPr lang="en-US" altLang="zh-TW" sz="2000" dirty="0">
              <a:latin typeface="+mn-ea"/>
            </a:endParaRPr>
          </a:p>
          <a:p>
            <a:pPr marL="542925" indent="-274638" fontAlgn="auto">
              <a:spcBef>
                <a:spcPts val="120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endParaRPr lang="en-US" altLang="zh-TW" sz="2000" dirty="0" smtClean="0"/>
          </a:p>
          <a:p>
            <a:pPr marL="542925" indent="-274638" fontAlgn="auto">
              <a:spcBef>
                <a:spcPts val="120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endParaRPr lang="zh-TW" altLang="zh-TW" sz="2000" dirty="0"/>
          </a:p>
          <a:p>
            <a:pPr marL="542925" indent="-274638" fontAlgn="auto">
              <a:spcBef>
                <a:spcPts val="1200"/>
              </a:spcBef>
              <a:spcAft>
                <a:spcPts val="0"/>
              </a:spcAft>
              <a:buSzPct val="75000"/>
              <a:buFont typeface="Wingdings" pitchFamily="2" charset="2"/>
              <a:buChar char="Ø"/>
              <a:defRPr/>
            </a:pPr>
            <a:endParaRPr lang="en-US" altLang="zh-TW" sz="2800" dirty="0" smtClean="0"/>
          </a:p>
          <a:p>
            <a:pPr marL="0" indent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288" y="620713"/>
            <a:ext cx="81375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atin typeface="Arial" pitchFamily="34" charset="0"/>
                <a:ea typeface="標楷體" pitchFamily="65" charset="-120"/>
                <a:cs typeface="+mj-cs"/>
              </a:rPr>
              <a:t>狂犬病再現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8" descr="狂犬病陽性動物分布圖0815-晚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33375"/>
            <a:ext cx="484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5786438" y="354013"/>
            <a:ext cx="338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1600" b="1">
                <a:solidFill>
                  <a:srgbClr val="A50021"/>
                </a:solidFill>
                <a:ea typeface="標楷體" pitchFamily="65" charset="-120"/>
              </a:rPr>
              <a:t>資料更新至</a:t>
            </a:r>
            <a:r>
              <a:rPr kumimoji="0" lang="en-US" altLang="zh-TW" sz="1600" b="1">
                <a:solidFill>
                  <a:srgbClr val="A50021"/>
                </a:solidFill>
                <a:ea typeface="標楷體" pitchFamily="65" charset="-120"/>
              </a:rPr>
              <a:t>8/15</a:t>
            </a:r>
            <a:r>
              <a:rPr kumimoji="0" lang="zh-TW" altLang="en-US" sz="1600" b="1">
                <a:solidFill>
                  <a:srgbClr val="A50021"/>
                </a:solidFill>
                <a:ea typeface="標楷體" pitchFamily="65" charset="-120"/>
              </a:rPr>
              <a:t>  </a:t>
            </a:r>
            <a:r>
              <a:rPr kumimoji="0" lang="en-US" altLang="zh-TW" sz="1600" b="1">
                <a:solidFill>
                  <a:srgbClr val="A50021"/>
                </a:solidFill>
                <a:ea typeface="標楷體" pitchFamily="65" charset="-120"/>
              </a:rPr>
              <a:t>11:00PM</a:t>
            </a:r>
            <a:endParaRPr lang="en-US" altLang="zh-TW" sz="1600" b="1">
              <a:solidFill>
                <a:srgbClr val="A50021"/>
              </a:solidFill>
              <a:ea typeface="標楷體" pitchFamily="65" charset="-120"/>
            </a:endParaRPr>
          </a:p>
        </p:txBody>
      </p:sp>
      <p:sp>
        <p:nvSpPr>
          <p:cNvPr id="52227" name="Rectangle 3"/>
          <p:cNvSpPr txBox="1">
            <a:spLocks noChangeArrowheads="1"/>
          </p:cNvSpPr>
          <p:nvPr/>
        </p:nvSpPr>
        <p:spPr bwMode="auto">
          <a:xfrm>
            <a:off x="-11113" y="4365625"/>
            <a:ext cx="51831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2400" b="1">
              <a:solidFill>
                <a:srgbClr val="A50021"/>
              </a:solidFill>
              <a:ea typeface="標楷體" pitchFamily="65" charset="-120"/>
            </a:endParaRPr>
          </a:p>
          <a:p>
            <a:pPr algn="ctr"/>
            <a:r>
              <a:rPr lang="zh-TW" altLang="zh-TW" sz="2400" b="1">
                <a:solidFill>
                  <a:srgbClr val="040DBC"/>
                </a:solidFill>
                <a:ea typeface="標楷體" pitchFamily="65" charset="-120"/>
              </a:rPr>
              <a:t>共</a:t>
            </a:r>
            <a:r>
              <a:rPr lang="en-US" altLang="zh-TW" sz="2400" b="1">
                <a:solidFill>
                  <a:srgbClr val="040DBC"/>
                </a:solidFill>
                <a:ea typeface="標楷體" pitchFamily="65" charset="-120"/>
              </a:rPr>
              <a:t>8</a:t>
            </a:r>
            <a:r>
              <a:rPr lang="zh-TW" altLang="zh-TW" sz="2400" b="1">
                <a:solidFill>
                  <a:srgbClr val="040DBC"/>
                </a:solidFill>
                <a:ea typeface="標楷體" pitchFamily="65" charset="-120"/>
              </a:rPr>
              <a:t>縣市</a:t>
            </a:r>
            <a:r>
              <a:rPr lang="en-US" altLang="zh-TW" sz="2400" b="1">
                <a:solidFill>
                  <a:srgbClr val="040DBC"/>
                </a:solidFill>
                <a:ea typeface="標楷體" pitchFamily="65" charset="-120"/>
              </a:rPr>
              <a:t>40</a:t>
            </a:r>
            <a:r>
              <a:rPr lang="zh-TW" altLang="zh-TW" sz="2400" b="1">
                <a:solidFill>
                  <a:srgbClr val="040DBC"/>
                </a:solidFill>
                <a:ea typeface="標楷體" pitchFamily="65" charset="-120"/>
              </a:rPr>
              <a:t>鄉鎮發現陽性鼬獾</a:t>
            </a:r>
          </a:p>
          <a:p>
            <a:pPr algn="ctr"/>
            <a:endParaRPr lang="en-US" altLang="zh-TW" sz="2400" b="1">
              <a:solidFill>
                <a:srgbClr val="A50021"/>
              </a:solidFill>
              <a:ea typeface="標楷體" pitchFamily="65" charset="-120"/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30" name="矩形 1"/>
          <p:cNvSpPr>
            <a:spLocks noChangeArrowheads="1"/>
          </p:cNvSpPr>
          <p:nvPr/>
        </p:nvSpPr>
        <p:spPr bwMode="auto">
          <a:xfrm>
            <a:off x="684213" y="212725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>
                <a:latin typeface="標楷體" pitchFamily="65" charset="-120"/>
                <a:ea typeface="標楷體" pitchFamily="65" charset="-120"/>
              </a:rPr>
              <a:t>狂犬病陽性動物分布圖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臨床表現</a:t>
            </a:r>
            <a:endParaRPr lang="en-US" altLang="zh-TW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人類狂犬病病程</a:t>
            </a:r>
          </a:p>
        </p:txBody>
      </p:sp>
      <p:sp>
        <p:nvSpPr>
          <p:cNvPr id="552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潛伏期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前驅期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急性神經期</a:t>
            </a:r>
            <a:endParaRPr lang="en-US" altLang="zh-TW" smtClean="0">
              <a:latin typeface="Arial" charset="0"/>
            </a:endParaRPr>
          </a:p>
          <a:p>
            <a:pPr lvl="1"/>
            <a:r>
              <a:rPr lang="zh-TW" altLang="en-US" smtClean="0">
                <a:latin typeface="Arial" charset="0"/>
              </a:rPr>
              <a:t>狂症型 </a:t>
            </a:r>
            <a:r>
              <a:rPr lang="en-US" altLang="zh-TW" smtClean="0">
                <a:latin typeface="Arial" charset="0"/>
              </a:rPr>
              <a:t>(furious form)</a:t>
            </a:r>
          </a:p>
          <a:p>
            <a:pPr lvl="1"/>
            <a:r>
              <a:rPr lang="zh-TW" altLang="en-US" smtClean="0">
                <a:latin typeface="Arial" charset="0"/>
              </a:rPr>
              <a:t>麻痺型 </a:t>
            </a:r>
            <a:r>
              <a:rPr lang="en-US" altLang="zh-TW" smtClean="0">
                <a:latin typeface="Arial" charset="0"/>
              </a:rPr>
              <a:t>( paralytic form)</a:t>
            </a:r>
          </a:p>
          <a:p>
            <a:r>
              <a:rPr lang="zh-TW" altLang="en-US" smtClean="0">
                <a:latin typeface="Arial" charset="0"/>
              </a:rPr>
              <a:t>昏迷期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死亡</a:t>
            </a:r>
            <a:endParaRPr lang="en-US" altLang="zh-TW" smtClean="0">
              <a:latin typeface="Arial" charset="0"/>
            </a:endParaRPr>
          </a:p>
          <a:p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前驅期</a:t>
            </a:r>
          </a:p>
        </p:txBody>
      </p:sp>
      <p:sp>
        <p:nvSpPr>
          <p:cNvPr id="573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mtClean="0">
                <a:latin typeface="Arial" charset="0"/>
              </a:rPr>
              <a:t>當病毒從</a:t>
            </a:r>
            <a:r>
              <a:rPr lang="zh-TW" altLang="en-US" smtClean="0">
                <a:latin typeface="標楷體" pitchFamily="65" charset="-120"/>
              </a:rPr>
              <a:t>末稍神經，以向心性的方向到達中樞神經系統</a:t>
            </a:r>
            <a:endParaRPr lang="en-US" altLang="zh-TW" smtClean="0">
              <a:latin typeface="標楷體" pitchFamily="65" charset="-120"/>
            </a:endParaRPr>
          </a:p>
          <a:p>
            <a:pPr marL="342900" lvl="1" indent="-342900">
              <a:buFont typeface="Arial" charset="0"/>
              <a:buChar char="•"/>
            </a:pPr>
            <a:endParaRPr lang="en-US" altLang="zh-TW" smtClean="0">
              <a:latin typeface="標楷體" pitchFamily="65" charset="-12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zh-TW" altLang="en-US" smtClean="0">
                <a:latin typeface="標楷體" pitchFamily="65" charset="-120"/>
              </a:rPr>
              <a:t>到達中樞神經系統前症狀可能不明顯或不具專一性表現</a:t>
            </a:r>
            <a:endParaRPr lang="en-US" altLang="zh-TW" smtClean="0">
              <a:latin typeface="標楷體" pitchFamily="65" charset="-120"/>
            </a:endParaRPr>
          </a:p>
          <a:p>
            <a:pPr marL="342900" lvl="1" indent="-342900">
              <a:buFont typeface="Arial" charset="0"/>
              <a:buChar char="•"/>
            </a:pPr>
            <a:endParaRPr lang="en-US" altLang="zh-TW" smtClean="0">
              <a:latin typeface="標楷體" pitchFamily="65" charset="-12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zh-TW" altLang="en-US" smtClean="0">
                <a:latin typeface="標楷體" pitchFamily="65" charset="-120"/>
              </a:rPr>
              <a:t>可能出現發燒、局部麻木、刺痛、瘙癢等症狀</a:t>
            </a:r>
            <a:endParaRPr lang="en-US" altLang="zh-TW" smtClean="0">
              <a:latin typeface="標楷體" pitchFamily="65" charset="-120"/>
            </a:endParaRPr>
          </a:p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急性神經期 </a:t>
            </a:r>
            <a:r>
              <a:rPr lang="en-US" altLang="zh-TW" smtClean="0">
                <a:latin typeface="Calibri" pitchFamily="34" charset="0"/>
                <a:cs typeface="Calibri" pitchFamily="34" charset="0"/>
              </a:rPr>
              <a:t>‒</a:t>
            </a:r>
            <a:r>
              <a:rPr lang="zh-TW" altLang="en-US" smtClean="0">
                <a:latin typeface="Arial" charset="0"/>
              </a:rPr>
              <a:t>狂症型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約占 </a:t>
            </a:r>
            <a:r>
              <a:rPr lang="en-US" altLang="zh-TW" dirty="0" smtClean="0"/>
              <a:t>2/3</a:t>
            </a:r>
            <a:r>
              <a:rPr lang="zh-TW" altLang="en-US" dirty="0" smtClean="0"/>
              <a:t> 狂犬病患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狂躁</a:t>
            </a:r>
            <a:r>
              <a:rPr lang="zh-TW" altLang="en-US" dirty="0"/>
              <a:t>過</a:t>
            </a:r>
            <a:r>
              <a:rPr lang="zh-TW" altLang="en-US" dirty="0" smtClean="0"/>
              <a:t>動，特別易受燈光或聲音刺激，初期意識正常，之後出現</a:t>
            </a:r>
            <a:r>
              <a:rPr lang="zh-TW" altLang="en-US" dirty="0"/>
              <a:t>焦躁</a:t>
            </a:r>
            <a:r>
              <a:rPr lang="zh-TW" altLang="en-US" dirty="0" smtClean="0"/>
              <a:t>不安和抑鬱現象，少</a:t>
            </a:r>
            <a:r>
              <a:rPr lang="zh-TW" altLang="en-US" dirty="0"/>
              <a:t>部分個案會出現癲癇</a:t>
            </a:r>
            <a:endParaRPr lang="en-US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三</a:t>
            </a:r>
            <a:r>
              <a:rPr lang="zh-TW" altLang="en-US" dirty="0"/>
              <a:t>項主要</a:t>
            </a:r>
            <a:r>
              <a:rPr lang="zh-TW" altLang="en-US" dirty="0" smtClean="0"/>
              <a:t>症狀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zh-TW" dirty="0" smtClean="0"/>
              <a:t>意識</a:t>
            </a:r>
            <a:r>
              <a:rPr lang="zh-TW" altLang="en-US" dirty="0" smtClean="0"/>
              <a:t>時好時壞 （</a:t>
            </a:r>
            <a:r>
              <a:rPr lang="en-US" altLang="zh-TW" dirty="0" smtClean="0"/>
              <a:t>fluctuating consciousness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恐懼性或吸氣性痙攣</a:t>
            </a:r>
            <a:r>
              <a:rPr lang="en-US" altLang="zh-TW" dirty="0" smtClean="0"/>
              <a:t>:</a:t>
            </a:r>
            <a:r>
              <a:rPr lang="zh-TW" altLang="en-US" dirty="0" smtClean="0"/>
              <a:t> 恐水症 </a:t>
            </a:r>
            <a:r>
              <a:rPr lang="zh-TW" altLang="en-US" dirty="0"/>
              <a:t>（</a:t>
            </a:r>
            <a:r>
              <a:rPr lang="en-US" altLang="zh-TW" dirty="0" smtClean="0"/>
              <a:t>hydrophobia</a:t>
            </a:r>
            <a:r>
              <a:rPr lang="zh-TW" altLang="en-US" dirty="0" smtClean="0"/>
              <a:t>）、</a:t>
            </a:r>
            <a:r>
              <a:rPr lang="zh-TW" altLang="en-US" dirty="0"/>
              <a:t>恐氣</a:t>
            </a:r>
            <a:r>
              <a:rPr lang="zh-TW" altLang="en-US" dirty="0" smtClean="0"/>
              <a:t>症</a:t>
            </a:r>
            <a:r>
              <a:rPr lang="zh-TW" altLang="en-US" dirty="0"/>
              <a:t>（</a:t>
            </a:r>
            <a:r>
              <a:rPr lang="en-US" altLang="zh-TW" dirty="0" smtClean="0"/>
              <a:t>aerophobia</a:t>
            </a:r>
            <a:r>
              <a:rPr lang="zh-TW" altLang="en-US" dirty="0"/>
              <a:t>）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自主神經刺激徵象</a:t>
            </a:r>
            <a:r>
              <a:rPr lang="zh-TW" altLang="en-US" dirty="0"/>
              <a:t>（</a:t>
            </a:r>
            <a:r>
              <a:rPr lang="en-US" altLang="zh-TW" dirty="0" smtClean="0"/>
              <a:t>autonomic </a:t>
            </a:r>
            <a:r>
              <a:rPr lang="en-US" altLang="zh-TW" dirty="0"/>
              <a:t>stimulation </a:t>
            </a:r>
            <a:r>
              <a:rPr lang="en-US" altLang="zh-TW" dirty="0" smtClean="0"/>
              <a:t>signs</a:t>
            </a:r>
            <a:r>
              <a:rPr lang="zh-TW" altLang="en-US" dirty="0" smtClean="0"/>
              <a:t>）</a:t>
            </a:r>
            <a:r>
              <a:rPr lang="zh-TW" altLang="en-US" dirty="0"/>
              <a:t>：</a:t>
            </a:r>
            <a:r>
              <a:rPr lang="zh-TW" altLang="en-US" dirty="0" smtClean="0"/>
              <a:t>唾液分泌過多</a:t>
            </a:r>
            <a:r>
              <a:rPr lang="zh-TW" altLang="en-US" dirty="0"/>
              <a:t>（</a:t>
            </a:r>
            <a:r>
              <a:rPr lang="en-US" altLang="zh-TW" dirty="0" err="1" smtClean="0"/>
              <a:t>hypersalivation</a:t>
            </a:r>
            <a:r>
              <a:rPr lang="zh-TW" altLang="en-US" dirty="0"/>
              <a:t>）</a:t>
            </a:r>
            <a:endParaRPr lang="zh-TW" altLang="en-US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最後</a:t>
            </a:r>
            <a:r>
              <a:rPr lang="zh-TW" altLang="en-US" dirty="0"/>
              <a:t>意識</a:t>
            </a:r>
            <a:r>
              <a:rPr lang="zh-TW" altLang="en-US" dirty="0" smtClean="0"/>
              <a:t>惡化進入昏迷</a:t>
            </a:r>
            <a:endParaRPr lang="en-US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急性神經期 </a:t>
            </a:r>
            <a:r>
              <a:rPr lang="en-US" altLang="zh-TW" smtClean="0">
                <a:latin typeface="Calibri" pitchFamily="34" charset="0"/>
                <a:cs typeface="Calibri" pitchFamily="34" charset="0"/>
              </a:rPr>
              <a:t>‒</a:t>
            </a:r>
            <a:r>
              <a:rPr lang="zh-TW" altLang="en-US" smtClean="0">
                <a:latin typeface="Arial" charset="0"/>
              </a:rPr>
              <a:t>麻痺型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約占 </a:t>
            </a:r>
            <a:r>
              <a:rPr lang="en-US" altLang="zh-TW" dirty="0" smtClean="0"/>
              <a:t>1/3</a:t>
            </a:r>
            <a:r>
              <a:rPr lang="zh-TW" altLang="en-US" dirty="0" smtClean="0"/>
              <a:t> </a:t>
            </a:r>
            <a:r>
              <a:rPr lang="zh-TW" altLang="en-US" dirty="0"/>
              <a:t>狂犬病</a:t>
            </a:r>
            <a:r>
              <a:rPr lang="zh-TW" altLang="en-US" dirty="0" smtClean="0"/>
              <a:t>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三項主要症狀並不明顯，可能在後期才出現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約</a:t>
            </a:r>
            <a:r>
              <a:rPr lang="zh-TW" altLang="en-US" dirty="0" smtClean="0"/>
              <a:t>一半出現</a:t>
            </a:r>
            <a:r>
              <a:rPr lang="zh-TW" altLang="en-US" dirty="0"/>
              <a:t>恐懼</a:t>
            </a:r>
            <a:r>
              <a:rPr lang="zh-TW" altLang="en-US" dirty="0" smtClean="0"/>
              <a:t>性痙攣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上行性肢體無力，臉部麻痺，並影響吞嚥和呼吸肌肉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與急性多發性神經炎</a:t>
            </a:r>
            <a:r>
              <a:rPr lang="en-US" altLang="zh-TW" dirty="0"/>
              <a:t>(Guillain-Barre syndrome)</a:t>
            </a:r>
            <a:r>
              <a:rPr lang="zh-TW" altLang="en-US" dirty="0" smtClean="0"/>
              <a:t>鑑別診斷：持續性發燒、除被咬傷部位外感覺功能正常，扣診後肌肉水腫</a:t>
            </a:r>
            <a:r>
              <a:rPr lang="en-US" altLang="zh-TW" dirty="0"/>
              <a:t>(</a:t>
            </a:r>
            <a:r>
              <a:rPr lang="en-US" altLang="zh-TW" dirty="0" smtClean="0"/>
              <a:t>percussion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myoedema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，膀胱功能異常</a:t>
            </a:r>
            <a:endParaRPr lang="en-US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昏迷期</a:t>
            </a:r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心律不整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心臟射出率降低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昏迷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循環功能不全 </a:t>
            </a:r>
            <a:r>
              <a:rPr lang="en-US" altLang="zh-TW" smtClean="0">
                <a:latin typeface="Arial" charset="0"/>
              </a:rPr>
              <a:t>&gt;&gt;</a:t>
            </a:r>
            <a:r>
              <a:rPr lang="zh-TW" altLang="en-US" smtClean="0">
                <a:latin typeface="Arial" charset="0"/>
              </a:rPr>
              <a:t> 死亡</a:t>
            </a:r>
            <a:endParaRPr lang="en-US" altLang="zh-TW" smtClean="0">
              <a:latin typeface="Arial" charset="0"/>
            </a:endParaRPr>
          </a:p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911225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矩形 3"/>
          <p:cNvSpPr>
            <a:spLocks noChangeArrowheads="1"/>
          </p:cNvSpPr>
          <p:nvPr/>
        </p:nvSpPr>
        <p:spPr bwMode="auto">
          <a:xfrm>
            <a:off x="5792788" y="6488113"/>
            <a:ext cx="331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FR" altLang="zh-TW" b="1" i="1">
                <a:latin typeface="Calibri" pitchFamily="34" charset="0"/>
              </a:rPr>
              <a:t>Lancet Neurol </a:t>
            </a:r>
            <a:r>
              <a:rPr kumimoji="0" lang="fr-FR" altLang="zh-TW" b="1">
                <a:latin typeface="Calibri" pitchFamily="34" charset="0"/>
              </a:rPr>
              <a:t>2013; 12: 498–513</a:t>
            </a:r>
            <a:endParaRPr kumimoji="0" lang="fr-FR" altLang="zh-TW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疾病介紹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治療與預後</a:t>
            </a:r>
          </a:p>
        </p:txBody>
      </p:sp>
      <p:sp>
        <p:nvSpPr>
          <p:cNvPr id="655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目前無特殊治療，死亡率接近</a:t>
            </a:r>
            <a:r>
              <a:rPr lang="en-US" altLang="zh-TW" smtClean="0">
                <a:latin typeface="Arial" charset="0"/>
              </a:rPr>
              <a:t>100%</a:t>
            </a:r>
            <a:r>
              <a:rPr lang="zh-TW" altLang="en-US" smtClean="0">
                <a:latin typeface="Arial" charset="0"/>
              </a:rPr>
              <a:t>，平均約莫發病後</a:t>
            </a:r>
            <a:r>
              <a:rPr lang="en-US" altLang="zh-TW" smtClean="0">
                <a:latin typeface="Arial" charset="0"/>
              </a:rPr>
              <a:t>1-2</a:t>
            </a:r>
            <a:r>
              <a:rPr lang="zh-TW" altLang="en-US" smtClean="0">
                <a:latin typeface="Arial" charset="0"/>
              </a:rPr>
              <a:t>週死亡。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可參考美國</a:t>
            </a:r>
            <a:r>
              <a:rPr lang="en-US" altLang="zh-TW" smtClean="0">
                <a:latin typeface="Arial" charset="0"/>
              </a:rPr>
              <a:t>Milwaukee protocol</a:t>
            </a:r>
            <a:r>
              <a:rPr lang="zh-TW" altLang="en-US" smtClean="0">
                <a:latin typeface="Arial" charset="0"/>
              </a:rPr>
              <a:t>，但治療成效未知。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發病後不建議再給予狂犬病疫苗或免疫球蛋白，可能會加速疾病的惡化。</a:t>
            </a:r>
            <a:endParaRPr lang="en-US" altLang="zh-TW" smtClean="0">
              <a:latin typeface="Arial" charset="0"/>
            </a:endParaRPr>
          </a:p>
          <a:p>
            <a:endParaRPr lang="en-US" altLang="zh-TW" smtClean="0">
              <a:latin typeface="Arial" charset="0"/>
            </a:endParaRPr>
          </a:p>
          <a:p>
            <a:endParaRPr lang="en-US" altLang="zh-TW" smtClean="0">
              <a:latin typeface="Arial" charset="0"/>
            </a:endParaRPr>
          </a:p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感染控制措施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文獻上未曾有從病人傳染給醫療照顧者，但與病患</a:t>
            </a:r>
            <a:r>
              <a:rPr lang="zh-TW" altLang="en-US" dirty="0" smtClean="0"/>
              <a:t>接觸建議穿著口罩、手套、護目鏡與隔離衣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/>
              <a:t>以下檢體應視為感染性</a:t>
            </a:r>
            <a:r>
              <a:rPr lang="en-US" altLang="zh-TW" dirty="0"/>
              <a:t>: </a:t>
            </a:r>
            <a:r>
              <a:rPr lang="zh-TW" altLang="en-US" dirty="0"/>
              <a:t>唾液</a:t>
            </a:r>
            <a:r>
              <a:rPr lang="zh-TW" altLang="en-US" dirty="0" smtClean="0"/>
              <a:t>、淚液、呼吸道</a:t>
            </a:r>
            <a:r>
              <a:rPr lang="zh-TW" altLang="en-US" dirty="0"/>
              <a:t>分泌物、腦脊髓液 </a:t>
            </a:r>
            <a:r>
              <a:rPr lang="en-US" altLang="zh-TW" dirty="0"/>
              <a:t>(</a:t>
            </a:r>
            <a:r>
              <a:rPr lang="zh-TW" altLang="en-US" dirty="0"/>
              <a:t>神經組織</a:t>
            </a:r>
            <a:r>
              <a:rPr lang="en-US" altLang="zh-TW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解除</a:t>
            </a:r>
            <a:r>
              <a:rPr lang="zh-TW" altLang="en-US" dirty="0"/>
              <a:t>隔離</a:t>
            </a:r>
            <a:r>
              <a:rPr lang="zh-TW" altLang="en-US" dirty="0" smtClean="0"/>
              <a:t>條件：同時符合以下兩條件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 smtClean="0"/>
              <a:t>血清</a:t>
            </a:r>
            <a:r>
              <a:rPr lang="zh-TW" altLang="en-US" dirty="0"/>
              <a:t>抗體</a:t>
            </a:r>
            <a:r>
              <a:rPr lang="zh-TW" altLang="en-US" dirty="0" smtClean="0"/>
              <a:t>陽性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zh-TW" altLang="en-US" dirty="0"/>
              <a:t>唾液檢體連續</a:t>
            </a:r>
            <a:r>
              <a:rPr lang="en-US" altLang="zh-TW" dirty="0"/>
              <a:t>3 </a:t>
            </a:r>
            <a:r>
              <a:rPr lang="zh-TW" altLang="en-US" dirty="0"/>
              <a:t>次（每次間隔</a:t>
            </a:r>
            <a:r>
              <a:rPr lang="en-US" altLang="zh-TW" dirty="0"/>
              <a:t>1 </a:t>
            </a:r>
            <a:r>
              <a:rPr lang="zh-TW" altLang="en-US" dirty="0"/>
              <a:t>週）檢測不具感染性（</a:t>
            </a:r>
            <a:r>
              <a:rPr lang="en-US" altLang="zh-TW" dirty="0"/>
              <a:t>PCR </a:t>
            </a:r>
            <a:r>
              <a:rPr lang="zh-TW" altLang="en-US" dirty="0"/>
              <a:t>陰性）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如</a:t>
            </a:r>
            <a:r>
              <a:rPr lang="zh-TW" altLang="en-US" dirty="0"/>
              <a:t>有意外</a:t>
            </a:r>
            <a:r>
              <a:rPr lang="zh-TW" altLang="en-US" dirty="0" smtClean="0"/>
              <a:t>暴露，依暴露等級評估給予暴露後預防治療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zh-TW" altLang="en-US" smtClean="0"/>
              <a:t>法定傳染病通報作業</a:t>
            </a:r>
            <a:endParaRPr lang="en-US" altLang="zh-TW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法定傳染病規範</a:t>
            </a:r>
          </a:p>
        </p:txBody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>
                <a:latin typeface="Arial" charset="0"/>
              </a:rPr>
              <a:t>疾病分類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>
                <a:latin typeface="Arial" charset="0"/>
              </a:rPr>
              <a:t>本疾病屬第一類法定傳染病，應於</a:t>
            </a:r>
            <a:r>
              <a:rPr lang="en-US" altLang="zh-TW" sz="2400" smtClean="0">
                <a:latin typeface="Arial" charset="0"/>
              </a:rPr>
              <a:t>24</a:t>
            </a:r>
            <a:r>
              <a:rPr lang="zh-TW" altLang="en-US" sz="2400" smtClean="0">
                <a:latin typeface="Arial" charset="0"/>
              </a:rPr>
              <a:t>小時內進行通報。</a:t>
            </a:r>
            <a:endParaRPr lang="en-US" altLang="zh-TW" sz="240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28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zh-TW" altLang="en-US" sz="2800" smtClean="0">
                <a:latin typeface="Arial" charset="0"/>
              </a:rPr>
              <a:t>疫情調查</a:t>
            </a:r>
            <a:endParaRPr lang="en-US" altLang="zh-TW" sz="280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 smtClean="0">
                <a:latin typeface="Arial" charset="0"/>
              </a:rPr>
              <a:t>疫調應於通報後</a:t>
            </a:r>
            <a:r>
              <a:rPr lang="en-US" altLang="zh-TW" sz="2400" smtClean="0">
                <a:latin typeface="Arial" charset="0"/>
              </a:rPr>
              <a:t>24</a:t>
            </a:r>
            <a:r>
              <a:rPr lang="zh-TW" altLang="en-US" sz="2400" smtClean="0">
                <a:latin typeface="Arial" charset="0"/>
              </a:rPr>
              <a:t>小時完成。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病例通報定義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444500" indent="-444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具有下列任一個條件：</a:t>
            </a:r>
          </a:p>
          <a:p>
            <a:pPr marL="812800" indent="-3683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/>
              <a:t>（一）符合</a:t>
            </a:r>
            <a:r>
              <a:rPr lang="zh-TW" altLang="en-US" sz="2800" u="sng" dirty="0" smtClean="0"/>
              <a:t>臨床條件</a:t>
            </a:r>
            <a:r>
              <a:rPr lang="zh-TW" altLang="en-US" sz="2800" dirty="0"/>
              <a:t>及</a:t>
            </a:r>
            <a:r>
              <a:rPr lang="zh-TW" altLang="en-US" sz="2800" u="sng" dirty="0" smtClean="0"/>
              <a:t>流行病學條件</a:t>
            </a:r>
            <a:r>
              <a:rPr lang="zh-TW" altLang="en-US" sz="2800" dirty="0" smtClean="0"/>
              <a:t>。</a:t>
            </a:r>
          </a:p>
          <a:p>
            <a:pPr marL="812800" indent="-3683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/>
              <a:t>（二）經醫院自行檢驗，符合</a:t>
            </a:r>
            <a:r>
              <a:rPr lang="zh-TW" altLang="en-US" sz="2800" u="sng" dirty="0" smtClean="0"/>
              <a:t>檢驗條件</a:t>
            </a:r>
            <a:r>
              <a:rPr lang="zh-TW" altLang="en-US" sz="2800" dirty="0" smtClean="0"/>
              <a:t>。</a:t>
            </a:r>
          </a:p>
          <a:p>
            <a:pPr marL="812800" indent="-3683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800" dirty="0" smtClean="0"/>
              <a:t>（三）醫師或法醫師高度懷疑。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臨床條件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6263"/>
            <a:ext cx="77724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400" smtClean="0">
                <a:latin typeface="標楷體" pitchFamily="65" charset="-120"/>
              </a:rPr>
              <a:t>符合下列部分或全部臨床描述：</a:t>
            </a:r>
            <a:endParaRPr lang="en-US" altLang="zh-TW" sz="2400" smtClean="0">
              <a:latin typeface="Arial" charset="0"/>
            </a:endParaRPr>
          </a:p>
          <a:p>
            <a:pPr lvl="1"/>
            <a:r>
              <a:rPr lang="zh-TW" altLang="en-US" sz="2400" smtClean="0">
                <a:latin typeface="Arial" charset="0"/>
              </a:rPr>
              <a:t>一種急性病毒性腦脊髓炎，症狀包括焦慮、頭痛、發燒、被動物咬傷部位之異樣感。焦躁和恐懼氣流是經常出現的症狀。疾病會漸進性發展至麻痺、吞嚥困難，咽喉部肌肉痙攣，以致於引起恐水現象，隨後併有精神錯亂及抽搐等現象。</a:t>
            </a:r>
            <a:r>
              <a:rPr lang="zh-TW" altLang="en-US" sz="2400" smtClean="0">
                <a:solidFill>
                  <a:srgbClr val="000000"/>
                </a:solidFill>
                <a:latin typeface="標楷體" pitchFamily="65" charset="-12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流行病學條件</a:t>
            </a:r>
            <a:endParaRPr lang="en-US" altLang="zh-TW" smtClean="0">
              <a:latin typeface="Arial" charset="0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566863"/>
            <a:ext cx="8208962" cy="4525962"/>
          </a:xfrm>
        </p:spPr>
        <p:txBody>
          <a:bodyPr rtlCol="0">
            <a:normAutofit/>
          </a:bodyPr>
          <a:lstStyle/>
          <a:p>
            <a:pPr marL="444500" indent="-4445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疾病潛伏期內，具有下列任一個條件：</a:t>
            </a:r>
          </a:p>
          <a:p>
            <a:pPr marL="1435100" indent="-990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/>
              <a:t>（一）	有狂犬病相關流行地區旅遊史，且曾遭犬、貓、蝙蝠、浣熊等哺乳動物咬傷，或傷口、粘膜曾接觸帶有狂犬病病毒之唾液。</a:t>
            </a:r>
          </a:p>
          <a:p>
            <a:pPr marL="1435100" indent="-990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/>
              <a:t>（二）	曾接受器官移植者，而器官捐贈者疑似感染狂犬病。</a:t>
            </a:r>
          </a:p>
          <a:p>
            <a:pPr marL="1435100" indent="-990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/>
              <a:t>（三）	進行狂犬病病毒或檢體實驗室操作。</a:t>
            </a:r>
            <a:endParaRPr lang="en-US" altLang="zh-TW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檢驗條件</a:t>
            </a:r>
            <a:endParaRPr lang="en-US" altLang="zh-TW" smtClean="0">
              <a:latin typeface="Arial" charset="0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444500" indent="-444500" fontAlgn="auto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zh-TW" altLang="en-US" dirty="0" smtClean="0"/>
              <a:t>具有下列任一個條件：</a:t>
            </a:r>
          </a:p>
          <a:p>
            <a:pPr marL="1435100" indent="-990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/>
              <a:t>（一）	</a:t>
            </a:r>
            <a:r>
              <a:rPr lang="zh-TW" altLang="en-US" sz="2400" dirty="0"/>
              <a:t>臨床檢體（唾液、血液、腦脊髓液或中樞神經系統組織等）分離並鑑定出狂犬病病毒（</a:t>
            </a:r>
            <a:r>
              <a:rPr lang="en-US" altLang="zh-TW" sz="2400" dirty="0"/>
              <a:t>Rabies virus</a:t>
            </a:r>
            <a:r>
              <a:rPr lang="zh-TW" altLang="en-US" sz="2400" dirty="0"/>
              <a:t>）。</a:t>
            </a:r>
          </a:p>
          <a:p>
            <a:pPr marL="1435100" indent="-990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/>
              <a:t>（二）	</a:t>
            </a:r>
            <a:r>
              <a:rPr lang="zh-TW" altLang="en-US" sz="2400" dirty="0"/>
              <a:t>臨床檢體分子生物學核酸檢測陽性</a:t>
            </a:r>
            <a:r>
              <a:rPr lang="zh-TW" altLang="en-US" sz="2400" dirty="0" smtClean="0"/>
              <a:t>。</a:t>
            </a:r>
          </a:p>
          <a:p>
            <a:pPr marL="1435100" indent="-990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 smtClean="0"/>
              <a:t>（三）	</a:t>
            </a:r>
            <a:r>
              <a:rPr lang="zh-TW" altLang="en-US" sz="2400" dirty="0"/>
              <a:t>臨床檢體（腦海馬角部份或頸背毛囊周圍的神經）以直接螢光抗體染色法檢測抗原陽性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1435100" indent="-990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400" dirty="0"/>
              <a:t>（四）	血清學抗體檢測</a:t>
            </a:r>
            <a:r>
              <a:rPr lang="zh-TW" altLang="en-US" sz="2400" dirty="0" smtClean="0"/>
              <a:t>陽性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檢體採檢送驗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656184"/>
                <a:gridCol w="1224136"/>
                <a:gridCol w="246888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檢體種類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採檢目的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採檢時間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採檢量及規定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送驗方式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唾液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病原體檢測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立即採檢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以無菌病毒拭子之</a:t>
                      </a:r>
                    </a:p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棉棒擦拭口腔，插入</a:t>
                      </a:r>
                    </a:p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病毒保存輸送管。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低溫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血清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抗體檢測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以無菌試管收集至</a:t>
                      </a:r>
                    </a:p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少</a:t>
                      </a:r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 mL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血清。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腦脊髓液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病原體檢測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以無菌試管收集至</a:t>
                      </a:r>
                    </a:p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少</a:t>
                      </a:r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 mL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腦脊髓液。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疾病分類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可能病例：</a:t>
            </a:r>
            <a:r>
              <a:rPr lang="en-US" altLang="zh-TW" dirty="0" smtClean="0"/>
              <a:t>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極可能病例：</a:t>
            </a:r>
            <a:endParaRPr lang="en-US" altLang="zh-TW" dirty="0" smtClean="0"/>
          </a:p>
          <a:p>
            <a:pPr marL="915988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雖未經實驗室檢驗證實，但符合臨床條件及流行病學條件。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確定病例：</a:t>
            </a:r>
            <a:r>
              <a:rPr lang="zh-TW" altLang="en-US" dirty="0"/>
              <a:t>符合檢驗條件。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致命的病毒感染</a:t>
            </a:r>
            <a:endParaRPr lang="zh-TW" altLang="en-US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5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被狗咬</a:t>
            </a:r>
          </a:p>
          <a:p>
            <a:r>
              <a:rPr lang="zh-TW" altLang="en-US" smtClean="0">
                <a:latin typeface="Arial" charset="0"/>
              </a:rPr>
              <a:t>恐水症</a:t>
            </a:r>
          </a:p>
          <a:p>
            <a:r>
              <a:rPr lang="zh-TW" altLang="en-US" smtClean="0">
                <a:latin typeface="Arial" charset="0"/>
              </a:rPr>
              <a:t>致命的腦炎</a:t>
            </a:r>
            <a:r>
              <a:rPr lang="zh-TW" altLang="en-US" smtClean="0">
                <a:solidFill>
                  <a:srgbClr val="000000"/>
                </a:solidFill>
                <a:latin typeface="Arial" charset="0"/>
                <a:hlinkClick r:id="rId3"/>
              </a:rPr>
              <a:t>    </a:t>
            </a:r>
            <a:endParaRPr lang="zh-TW" alt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59" name="Picture 1029" descr="Rabi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3622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Group 1032"/>
          <p:cNvGrpSpPr>
            <a:grpSpLocks/>
          </p:cNvGrpSpPr>
          <p:nvPr/>
        </p:nvGrpSpPr>
        <p:grpSpPr bwMode="auto">
          <a:xfrm>
            <a:off x="4495800" y="6096000"/>
            <a:ext cx="3581400" cy="244475"/>
            <a:chOff x="0" y="0"/>
            <a:chExt cx="7084" cy="154"/>
          </a:xfrm>
        </p:grpSpPr>
        <p:sp>
          <p:nvSpPr>
            <p:cNvPr id="19461" name="Rectangle 1031"/>
            <p:cNvSpPr>
              <a:spLocks noChangeArrowheads="1"/>
            </p:cNvSpPr>
            <p:nvPr/>
          </p:nvSpPr>
          <p:spPr bwMode="auto">
            <a:xfrm>
              <a:off x="0" y="0"/>
              <a:ext cx="70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62" name="Rectangle 1030"/>
            <p:cNvSpPr>
              <a:spLocks noChangeArrowheads="1"/>
            </p:cNvSpPr>
            <p:nvPr/>
          </p:nvSpPr>
          <p:spPr bwMode="auto">
            <a:xfrm>
              <a:off x="0" y="0"/>
              <a:ext cx="70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kumimoji="0" lang="zh-TW" altLang="en-US" sz="1000">
                  <a:solidFill>
                    <a:srgbClr val="000000"/>
                  </a:solidFill>
                </a:rPr>
                <a:t>照片來源</a:t>
              </a:r>
              <a:r>
                <a:rPr kumimoji="0" lang="en-US" altLang="zh-TW" sz="1000">
                  <a:solidFill>
                    <a:srgbClr val="000000"/>
                  </a:solidFill>
                </a:rPr>
                <a:t>:</a:t>
              </a:r>
              <a:r>
                <a:rPr kumimoji="0" lang="en-US" altLang="zh-TW" sz="1000" b="1">
                  <a:solidFill>
                    <a:srgbClr val="000000"/>
                  </a:solidFill>
                </a:rPr>
                <a:t> </a:t>
              </a:r>
              <a:r>
                <a:rPr kumimoji="0" lang="en-US" altLang="zh-TW" sz="1000" b="1">
                  <a:solidFill>
                    <a:srgbClr val="000000"/>
                  </a:solidFill>
                  <a:cs typeface="Arial" charset="0"/>
                </a:rPr>
                <a:t>www.miamidade.gov/ animals/rabies.asp</a:t>
              </a:r>
              <a:endParaRPr kumimoji="0" lang="en-US" altLang="zh-TW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狂犬病防治措施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如何預防狂犬病</a:t>
            </a:r>
          </a:p>
        </p:txBody>
      </p:sp>
      <p:sp>
        <p:nvSpPr>
          <p:cNvPr id="8499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Arial" charset="0"/>
              </a:rPr>
              <a:t>避免接觸野生動物或領養來源不明的野生動物</a:t>
            </a:r>
            <a:endParaRPr lang="en-US" altLang="zh-TW" smtClean="0">
              <a:latin typeface="Arial" charset="0"/>
            </a:endParaRPr>
          </a:p>
          <a:p>
            <a:r>
              <a:rPr lang="zh-TW" altLang="zh-TW" smtClean="0">
                <a:latin typeface="Arial" charset="0"/>
              </a:rPr>
              <a:t>家中的寵物要每年接受狂犬病疫苗接種，並且要避免和野生動物接觸</a:t>
            </a:r>
          </a:p>
          <a:p>
            <a:r>
              <a:rPr lang="zh-TW" altLang="zh-TW" smtClean="0">
                <a:latin typeface="Arial" charset="0"/>
              </a:rPr>
              <a:t>不要隨便餵食流浪狗或流浪貓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如有意外暴露，需就醫評估暴露後預防治療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高風險族群可考慮接種暴露前疫苗。</a:t>
            </a:r>
            <a:endParaRPr lang="zh-TW" altLang="zh-TW" smtClean="0">
              <a:latin typeface="Arial" charset="0"/>
            </a:endParaRPr>
          </a:p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標題 1"/>
          <p:cNvSpPr>
            <a:spLocks noGrp="1"/>
          </p:cNvSpPr>
          <p:nvPr>
            <p:ph type="title"/>
          </p:nvPr>
        </p:nvSpPr>
        <p:spPr>
          <a:xfrm>
            <a:off x="323850" y="-30163"/>
            <a:ext cx="8229600" cy="1143001"/>
          </a:xfrm>
        </p:spPr>
        <p:txBody>
          <a:bodyPr/>
          <a:lstStyle/>
          <a:p>
            <a:r>
              <a:rPr lang="zh-TW" altLang="en-US" smtClean="0">
                <a:latin typeface="Arial" charset="0"/>
              </a:rPr>
              <a:t>暴露</a:t>
            </a:r>
            <a:r>
              <a:rPr lang="zh-TW" altLang="en-US" b="1" smtClean="0">
                <a:solidFill>
                  <a:srgbClr val="FF0000"/>
                </a:solidFill>
                <a:latin typeface="Arial" charset="0"/>
              </a:rPr>
              <a:t>前</a:t>
            </a:r>
            <a:r>
              <a:rPr lang="zh-TW" altLang="en-US" smtClean="0">
                <a:latin typeface="Arial" charset="0"/>
              </a:rPr>
              <a:t>預防疫苗接種建議</a:t>
            </a:r>
            <a:r>
              <a:rPr lang="en-US" altLang="zh-TW" smtClean="0">
                <a:latin typeface="Arial" charset="0"/>
              </a:rPr>
              <a:t>-1</a:t>
            </a:r>
            <a:endParaRPr lang="zh-TW" altLang="en-US" smtClean="0">
              <a:latin typeface="Arial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80400" cy="545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368"/>
                <a:gridCol w="2807092"/>
                <a:gridCol w="2526382"/>
                <a:gridCol w="1614078"/>
              </a:tblGrid>
              <a:tr h="61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暴露分類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危險本質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典型族群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暴露前建議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204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持續性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病毒會持續出現，通常是高濃度的。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暴露可能未被察覺。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包括咬傷、非咬傷或空氣微粒暴露。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狂犬病研究實驗人員。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狂犬病生物製劑工作人員。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基礎劑接種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2369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經常性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暴露通常是不連續性，而且暴露源是可被察覺的，但暴露源也可能是無法察覺的。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包括咬傷、非咬傷或空氣微粒暴露。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狂犬病檢驗人員。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在狂犬病流行地區從事動物控制和野生動物工作者、洞穴工作者、獸醫和其工作人員。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基礎劑接種。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zh-TW" altLang="en-US" smtClean="0">
                <a:latin typeface="Arial" charset="0"/>
              </a:rPr>
              <a:t>暴露</a:t>
            </a:r>
            <a:r>
              <a:rPr lang="zh-TW" altLang="en-US" b="1" smtClean="0">
                <a:solidFill>
                  <a:srgbClr val="FF0000"/>
                </a:solidFill>
                <a:latin typeface="Arial" charset="0"/>
              </a:rPr>
              <a:t>前</a:t>
            </a:r>
            <a:r>
              <a:rPr lang="zh-TW" altLang="en-US" smtClean="0">
                <a:latin typeface="Arial" charset="0"/>
              </a:rPr>
              <a:t>預防疫苗接種建議</a:t>
            </a:r>
            <a:r>
              <a:rPr lang="en-US" altLang="zh-TW" smtClean="0">
                <a:latin typeface="Arial" charset="0"/>
              </a:rPr>
              <a:t>-2</a:t>
            </a:r>
            <a:endParaRPr lang="zh-TW" altLang="en-US" smtClean="0">
              <a:latin typeface="Arial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569325" cy="548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844316"/>
                <a:gridCol w="2643228"/>
                <a:gridCol w="1713256"/>
              </a:tblGrid>
              <a:tr h="744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暴露分類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危險本質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典型族群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暴露前建議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12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非經常性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暴露幾近偶而性，而且暴露源是可被察覺的。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包括咬傷或非咬傷暴露。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在狂犬病低發生地區的獸醫和動物控制人員。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獸醫學生。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前往狂犬病流行地區旅行但無法即時獲得狂犬病適當醫療照護者。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基礎劑接種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606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極少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偶而性可察覺的暴露。</a:t>
                      </a:r>
                    </a:p>
                    <a:p>
                      <a:r>
                        <a:rPr lang="en-US" altLang="zh-TW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包括咬傷或非咬傷暴露。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一般民眾，包括在有動物狂犬病流行地區者。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不需接種疫苗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暴露後處理</a:t>
            </a:r>
          </a:p>
        </p:txBody>
      </p:sp>
      <p:sp>
        <p:nvSpPr>
          <p:cNvPr id="880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傷口處理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暴露等級分級</a:t>
            </a:r>
            <a:endParaRPr lang="en-US" altLang="zh-TW" smtClean="0">
              <a:latin typeface="Arial" charset="0"/>
            </a:endParaRPr>
          </a:p>
          <a:p>
            <a:r>
              <a:rPr lang="zh-TW" altLang="en-US" smtClean="0">
                <a:latin typeface="Arial" charset="0"/>
              </a:rPr>
              <a:t>狂犬病疫苗和</a:t>
            </a:r>
            <a:r>
              <a:rPr lang="zh-TW" altLang="zh-TW" smtClean="0">
                <a:latin typeface="Arial" charset="0"/>
              </a:rPr>
              <a:t>狂犬病</a:t>
            </a:r>
            <a:r>
              <a:rPr lang="zh-TW" altLang="en-US" smtClean="0">
                <a:latin typeface="Arial" charset="0"/>
              </a:rPr>
              <a:t>免疫球蛋白</a:t>
            </a:r>
            <a:r>
              <a:rPr lang="en-US" altLang="zh-TW" smtClean="0">
                <a:latin typeface="Arial" charset="0"/>
              </a:rPr>
              <a:t>(RIG)</a:t>
            </a:r>
            <a:r>
              <a:rPr lang="zh-TW" altLang="en-US" smtClean="0">
                <a:latin typeface="Arial" charset="0"/>
              </a:rPr>
              <a:t>接種建議</a:t>
            </a:r>
            <a:endParaRPr lang="en-US" altLang="zh-TW" smtClean="0">
              <a:latin typeface="Arial" charset="0"/>
            </a:endParaRPr>
          </a:p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傷口處理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立即及徹底的以肥皂及大量水清洗沖洗</a:t>
            </a:r>
            <a:r>
              <a:rPr lang="zh-TW" altLang="zh-TW" dirty="0" smtClean="0"/>
              <a:t>傷口</a:t>
            </a:r>
            <a:r>
              <a:rPr lang="zh-TW" altLang="en-US" dirty="0" smtClean="0"/>
              <a:t>至少</a:t>
            </a:r>
            <a:r>
              <a:rPr lang="en-US" altLang="zh-TW" dirty="0" smtClean="0"/>
              <a:t>15</a:t>
            </a:r>
            <a:r>
              <a:rPr lang="zh-TW" altLang="zh-TW" dirty="0"/>
              <a:t>分鐘，再以優碘或</a:t>
            </a:r>
            <a:r>
              <a:rPr lang="en-US" altLang="zh-TW" dirty="0"/>
              <a:t>70%</a:t>
            </a:r>
            <a:r>
              <a:rPr lang="zh-TW" altLang="zh-TW" dirty="0"/>
              <a:t>酒精消毒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3200" dirty="0"/>
              <a:t>如果可能的話，避免縫合傷口，如需縫合，應儘可能地寬鬆，不可影響血流及其他分泌物順暢地流出。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倘若傷口同時施予免疫球蛋白浸潤注射，建議在數小時後</a:t>
            </a:r>
            <a:r>
              <a:rPr lang="en-US" altLang="zh-TW" dirty="0"/>
              <a:t>(</a:t>
            </a:r>
            <a:r>
              <a:rPr lang="zh-TW" altLang="zh-TW" dirty="0"/>
              <a:t>不少於</a:t>
            </a:r>
            <a:r>
              <a:rPr lang="en-US" altLang="zh-TW" dirty="0"/>
              <a:t>2</a:t>
            </a:r>
            <a:r>
              <a:rPr lang="zh-TW" altLang="zh-TW" dirty="0"/>
              <a:t>小時）再進行縫合，這將可使抗體在縫合前能夠在組織內充分擴散。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其它的治療，例如抗生素、破傷風疫苗或破傷風免疫球蛋白的施予，應如同其他抓咬傷口的處理一樣。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暴露等級分級</a:t>
            </a:r>
            <a:endParaRPr lang="en-US" altLang="zh-TW" smtClean="0">
              <a:latin typeface="Arial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351837" cy="4967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833"/>
                <a:gridCol w="5027975"/>
                <a:gridCol w="1784119"/>
              </a:tblGrid>
              <a:tr h="40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種類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接觸類型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暴露分類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第一類</a:t>
                      </a:r>
                      <a:endParaRPr lang="zh-TW" alt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觸摸或餵食動物、完整皮膚被動物舔舐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無暴露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6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第二類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裸露皮膚的輕微咬傷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没有流血的小抓傷或擦傷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輕微暴露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2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第三類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傷及真皮層的單一或多處咬傷或抓傷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動物在有破損的皮膚舔舐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黏膜直接遭動物唾液汙染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暴露於蝙蝠</a:t>
                      </a:r>
                      <a:endParaRPr lang="zh-TW" sz="2400" kern="10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嚴重暴露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Arial" charset="0"/>
              </a:rPr>
              <a:t>WHO</a:t>
            </a:r>
            <a:r>
              <a:rPr lang="zh-TW" altLang="en-US" smtClean="0">
                <a:latin typeface="Arial" charset="0"/>
              </a:rPr>
              <a:t> 暴露後治療建議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0825" y="1208088"/>
          <a:ext cx="8713788" cy="531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512"/>
                <a:gridCol w="1982173"/>
                <a:gridCol w="1717682"/>
                <a:gridCol w="1867065"/>
                <a:gridCol w="1991535"/>
              </a:tblGrid>
              <a:tr h="428763"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種類</a:t>
                      </a:r>
                      <a:endParaRPr lang="zh-TW" altLang="zh-TW" sz="20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87394" marR="87394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71773"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第一類</a:t>
                      </a:r>
                      <a:endParaRPr lang="zh-TW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第二類</a:t>
                      </a:r>
                      <a:endParaRPr lang="zh-TW" altLang="zh-TW" sz="2000" kern="100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第三類</a:t>
                      </a:r>
                      <a:endParaRPr lang="zh-TW" altLang="zh-TW" sz="2000" kern="100" dirty="0" smtClean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  <a:tr h="1114783"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未曾接種疫苗者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一般情形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(5)+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HRIG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  <a:tr h="1457793"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免疫功能不全病患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(5)+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HRIG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(5)+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HRIG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  <a:tr h="771773"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已接種暴露前疫苗者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一般情形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</a:p>
                    <a:p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  <a:tr h="771773"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免疫功能不全病患</a:t>
                      </a:r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無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傷口處理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</a:p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疫苗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(5)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394" marR="87394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931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113"/>
            <a:ext cx="9101138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矩形 3"/>
          <p:cNvSpPr>
            <a:spLocks noChangeArrowheads="1"/>
          </p:cNvSpPr>
          <p:nvPr/>
        </p:nvSpPr>
        <p:spPr bwMode="auto">
          <a:xfrm>
            <a:off x="4006850" y="6459538"/>
            <a:ext cx="5094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i="1">
                <a:latin typeface="Calibri" pitchFamily="34" charset="0"/>
              </a:rPr>
              <a:t>MMWR Recomm Rep. 2010 Mar 19;59(RR-2):1-9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標題 1"/>
          <p:cNvSpPr>
            <a:spLocks noGrp="1"/>
          </p:cNvSpPr>
          <p:nvPr>
            <p:ph type="title"/>
          </p:nvPr>
        </p:nvSpPr>
        <p:spPr>
          <a:xfrm>
            <a:off x="0" y="296863"/>
            <a:ext cx="9144000" cy="631825"/>
          </a:xfrm>
        </p:spPr>
        <p:txBody>
          <a:bodyPr/>
          <a:lstStyle/>
          <a:p>
            <a:r>
              <a:rPr lang="zh-TW" altLang="en-US" sz="3200" b="1" smtClean="0">
                <a:latin typeface="標楷體" pitchFamily="65" charset="-120"/>
              </a:rPr>
              <a:t>國內狂犬病暴露後</a:t>
            </a:r>
            <a:r>
              <a:rPr lang="zh-TW" altLang="en-US" sz="3200" b="1" smtClean="0">
                <a:solidFill>
                  <a:srgbClr val="FF0000"/>
                </a:solidFill>
                <a:latin typeface="標楷體" pitchFamily="65" charset="-120"/>
              </a:rPr>
              <a:t>疫苗</a:t>
            </a:r>
            <a:r>
              <a:rPr lang="zh-TW" altLang="en-US" sz="3200" b="1" smtClean="0">
                <a:latin typeface="標楷體" pitchFamily="65" charset="-120"/>
              </a:rPr>
              <a:t>接種對象</a:t>
            </a:r>
            <a:endParaRPr lang="zh-TW" altLang="en-US" sz="3200" smtClean="0">
              <a:latin typeface="標楷體" pitchFamily="65" charset="-120"/>
            </a:endParaRPr>
          </a:p>
        </p:txBody>
      </p:sp>
      <p:sp>
        <p:nvSpPr>
          <p:cNvPr id="95234" name="文字方塊 2"/>
          <p:cNvSpPr txBox="1">
            <a:spLocks noChangeArrowheads="1"/>
          </p:cNvSpPr>
          <p:nvPr/>
        </p:nvSpPr>
        <p:spPr bwMode="auto">
          <a:xfrm>
            <a:off x="7494588" y="449263"/>
            <a:ext cx="1236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Times New Roman" pitchFamily="18" charset="0"/>
                <a:cs typeface="Times New Roman" pitchFamily="18" charset="0"/>
              </a:rPr>
              <a:t>2013/07/31</a:t>
            </a:r>
            <a:endParaRPr kumimoji="0" lang="zh-TW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928688"/>
            <a:ext cx="8509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狂犬病</a:t>
            </a:r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</a:rPr>
              <a:t>致病原</a:t>
            </a:r>
            <a:r>
              <a:rPr lang="en-US" altLang="zh-TW" smtClean="0">
                <a:latin typeface="標楷體" pitchFamily="65" charset="-120"/>
              </a:rPr>
              <a:t>:</a:t>
            </a:r>
            <a:r>
              <a:rPr lang="zh-TW" altLang="en-US" smtClean="0">
                <a:latin typeface="標楷體" pitchFamily="65" charset="-120"/>
              </a:rPr>
              <a:t> 狂犬病毒</a:t>
            </a:r>
            <a:endParaRPr lang="en-US" altLang="zh-TW" smtClean="0">
              <a:latin typeface="標楷體" pitchFamily="65" charset="-120"/>
            </a:endParaRPr>
          </a:p>
          <a:p>
            <a:pPr lvl="1"/>
            <a:r>
              <a:rPr lang="zh-TW" altLang="en-US" smtClean="0">
                <a:latin typeface="Arial" charset="0"/>
              </a:rPr>
              <a:t>麗沙病毒屬 </a:t>
            </a:r>
            <a:r>
              <a:rPr lang="en-US" altLang="zh-TW" smtClean="0">
                <a:latin typeface="Arial" charset="0"/>
              </a:rPr>
              <a:t>(Lyssaviruses )</a:t>
            </a:r>
            <a:r>
              <a:rPr lang="zh-TW" altLang="en-US" smtClean="0">
                <a:latin typeface="Arial" charset="0"/>
              </a:rPr>
              <a:t>，桿狀病毒科（</a:t>
            </a:r>
            <a:r>
              <a:rPr lang="en-US" altLang="zh-TW" smtClean="0">
                <a:latin typeface="Arial" charset="0"/>
              </a:rPr>
              <a:t>Rhabdoviridae</a:t>
            </a:r>
            <a:r>
              <a:rPr lang="zh-TW" altLang="en-US" smtClean="0">
                <a:latin typeface="Arial" charset="0"/>
              </a:rPr>
              <a:t>）</a:t>
            </a:r>
            <a:endParaRPr lang="en-US" altLang="zh-TW" smtClean="0">
              <a:latin typeface="標楷體" pitchFamily="65" charset="-120"/>
            </a:endParaRPr>
          </a:p>
          <a:p>
            <a:endParaRPr lang="zh-TW" altLang="en-US" smtClean="0">
              <a:latin typeface="Arial" charset="0"/>
            </a:endParaRPr>
          </a:p>
        </p:txBody>
      </p:sp>
      <p:pic>
        <p:nvPicPr>
          <p:cNvPr id="21507" name="Picture 4" descr="rabies virus cross section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107950" y="3357563"/>
            <a:ext cx="482441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rabies virus diagram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124325" y="3646488"/>
            <a:ext cx="50038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219700" y="6577013"/>
            <a:ext cx="3810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Times New Roman" pitchFamily="18" charset="0"/>
              </a:rPr>
              <a:t>圖片來源</a:t>
            </a:r>
            <a:r>
              <a:rPr lang="en-US" altLang="zh-TW" sz="1200">
                <a:latin typeface="Times New Roman" pitchFamily="18" charset="0"/>
              </a:rPr>
              <a:t>:  US CDC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latin typeface="標楷體" pitchFamily="65" charset="-120"/>
              </a:rPr>
              <a:t>國內狂犬病暴露後</a:t>
            </a:r>
            <a:r>
              <a:rPr lang="zh-TW" altLang="en-US" sz="3600" b="1" smtClean="0">
                <a:solidFill>
                  <a:srgbClr val="FF0000"/>
                </a:solidFill>
                <a:latin typeface="標楷體" pitchFamily="65" charset="-120"/>
              </a:rPr>
              <a:t>免疫球蛋白</a:t>
            </a:r>
            <a:r>
              <a:rPr lang="zh-TW" altLang="en-US" sz="3600" b="1" smtClean="0">
                <a:latin typeface="標楷體" pitchFamily="65" charset="-120"/>
              </a:rPr>
              <a:t>接種對象</a:t>
            </a:r>
            <a:endParaRPr lang="zh-TW" altLang="en-US" sz="3600" smtClean="0">
              <a:latin typeface="Arial" charset="0"/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" y="1674813"/>
            <a:ext cx="7886700" cy="4376737"/>
          </a:xfrm>
        </p:spPr>
      </p:pic>
      <p:sp>
        <p:nvSpPr>
          <p:cNvPr id="97283" name="文字方塊 3"/>
          <p:cNvSpPr txBox="1">
            <a:spLocks noChangeArrowheads="1"/>
          </p:cNvSpPr>
          <p:nvPr/>
        </p:nvSpPr>
        <p:spPr bwMode="auto">
          <a:xfrm>
            <a:off x="7494588" y="188913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Times New Roman" pitchFamily="18" charset="0"/>
                <a:cs typeface="Times New Roman" pitchFamily="18" charset="0"/>
              </a:rPr>
              <a:t>2013/07/31</a:t>
            </a:r>
            <a:endParaRPr kumimoji="0" lang="zh-TW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Arial" charset="0"/>
              </a:rPr>
              <a:t>RIG</a:t>
            </a:r>
            <a:r>
              <a:rPr lang="zh-TW" altLang="en-US" smtClean="0">
                <a:latin typeface="Arial" charset="0"/>
              </a:rPr>
              <a:t>使用注意事項</a:t>
            </a:r>
            <a:r>
              <a:rPr lang="en-US" altLang="zh-TW" smtClean="0">
                <a:latin typeface="Arial" charset="0"/>
              </a:rPr>
              <a:t>-1</a:t>
            </a:r>
            <a:endParaRPr lang="zh-TW" altLang="en-US" smtClean="0">
              <a:latin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/>
              <a:t>可</a:t>
            </a:r>
            <a:r>
              <a:rPr lang="zh-TW" altLang="zh-TW" dirty="0"/>
              <a:t>與疫苗同時施打</a:t>
            </a:r>
            <a:r>
              <a:rPr lang="zh-TW" altLang="zh-TW" dirty="0" smtClean="0"/>
              <a:t>，</a:t>
            </a:r>
            <a:r>
              <a:rPr lang="zh-TW" altLang="zh-TW" dirty="0"/>
              <a:t>或於首劑疫苗施打後</a:t>
            </a:r>
            <a:r>
              <a:rPr lang="en-US" altLang="zh-TW" dirty="0"/>
              <a:t>7 </a:t>
            </a:r>
            <a:r>
              <a:rPr lang="zh-TW" altLang="zh-TW" dirty="0"/>
              <a:t>天內施打</a:t>
            </a:r>
            <a:r>
              <a:rPr lang="en-US" altLang="zh-TW" dirty="0" smtClean="0"/>
              <a:t>(</a:t>
            </a:r>
            <a:r>
              <a:rPr lang="zh-TW" altLang="zh-TW" dirty="0"/>
              <a:t>非以被咬傷暴露的日期計算</a:t>
            </a:r>
            <a:r>
              <a:rPr lang="en-US" altLang="zh-TW" dirty="0"/>
              <a:t>)</a:t>
            </a:r>
            <a:r>
              <a:rPr lang="zh-TW" altLang="zh-TW" dirty="0"/>
              <a:t>，只可單劑</a:t>
            </a:r>
            <a:r>
              <a:rPr lang="zh-TW" altLang="zh-TW" dirty="0" smtClean="0"/>
              <a:t>使用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儘</a:t>
            </a:r>
            <a:r>
              <a:rPr lang="zh-TW" altLang="zh-TW" dirty="0"/>
              <a:t>可能地以浸潤注射傷口為主。</a:t>
            </a:r>
            <a:endParaRPr lang="en-US" altLang="zh-TW" dirty="0" smtClean="0"/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若疫苗施打已超過</a:t>
            </a:r>
            <a:r>
              <a:rPr lang="en-US" altLang="zh-TW" dirty="0"/>
              <a:t>7</a:t>
            </a:r>
            <a:r>
              <a:rPr lang="zh-TW" altLang="zh-TW" dirty="0"/>
              <a:t>天，因為身體已產生免疫力，此時不需要再</a:t>
            </a:r>
            <a:r>
              <a:rPr lang="zh-TW" altLang="zh-TW" dirty="0" smtClean="0"/>
              <a:t>給予</a:t>
            </a:r>
            <a:r>
              <a:rPr lang="en-US" altLang="zh-TW" dirty="0" smtClean="0"/>
              <a:t>RIG</a:t>
            </a:r>
            <a:r>
              <a:rPr lang="zh-TW" altLang="zh-TW" dirty="0"/>
              <a:t>的被動免疫保護。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solidFill>
                  <a:srgbClr val="FF0000"/>
                </a:solidFill>
              </a:rPr>
              <a:t>可</a:t>
            </a:r>
            <a:r>
              <a:rPr lang="zh-TW" altLang="zh-TW" dirty="0">
                <a:solidFill>
                  <a:srgbClr val="FF0000"/>
                </a:solidFill>
              </a:rPr>
              <a:t>使用之狂犬病免疫球蛋白有人類狂犬病免疫球蛋白</a:t>
            </a:r>
            <a:r>
              <a:rPr lang="en-US" altLang="zh-TW" dirty="0">
                <a:solidFill>
                  <a:srgbClr val="FF0000"/>
                </a:solidFill>
              </a:rPr>
              <a:t>(HRIG)</a:t>
            </a:r>
            <a:r>
              <a:rPr lang="zh-TW" altLang="zh-TW" dirty="0">
                <a:solidFill>
                  <a:srgbClr val="FF0000"/>
                </a:solidFill>
              </a:rPr>
              <a:t>及經純化馬狂犬病免疫球蛋白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pERIG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zh-TW" dirty="0">
                <a:solidFill>
                  <a:srgbClr val="FF0000"/>
                </a:solidFill>
              </a:rPr>
              <a:t>，使用劑量</a:t>
            </a:r>
            <a:r>
              <a:rPr lang="en-US" altLang="zh-TW" dirty="0">
                <a:solidFill>
                  <a:srgbClr val="FF0000"/>
                </a:solidFill>
              </a:rPr>
              <a:t>HRIG</a:t>
            </a:r>
            <a:r>
              <a:rPr lang="zh-TW" altLang="zh-TW" dirty="0">
                <a:solidFill>
                  <a:srgbClr val="FF0000"/>
                </a:solidFill>
              </a:rPr>
              <a:t>為</a:t>
            </a:r>
            <a:r>
              <a:rPr lang="en-US" altLang="zh-TW" dirty="0">
                <a:solidFill>
                  <a:srgbClr val="FF0000"/>
                </a:solidFill>
              </a:rPr>
              <a:t>20 IU/kg</a:t>
            </a:r>
            <a:r>
              <a:rPr lang="zh-TW" altLang="zh-TW" dirty="0">
                <a:solidFill>
                  <a:srgbClr val="FF0000"/>
                </a:solidFill>
              </a:rPr>
              <a:t>，</a:t>
            </a:r>
            <a:r>
              <a:rPr lang="en-US" altLang="zh-TW" dirty="0" err="1">
                <a:solidFill>
                  <a:srgbClr val="FF0000"/>
                </a:solidFill>
              </a:rPr>
              <a:t>pERIG</a:t>
            </a:r>
            <a:r>
              <a:rPr lang="zh-TW" altLang="zh-TW" dirty="0">
                <a:solidFill>
                  <a:srgbClr val="FF0000"/>
                </a:solidFill>
              </a:rPr>
              <a:t>為</a:t>
            </a:r>
            <a:r>
              <a:rPr lang="en-US" altLang="zh-TW" dirty="0">
                <a:solidFill>
                  <a:srgbClr val="FF0000"/>
                </a:solidFill>
              </a:rPr>
              <a:t>40 </a:t>
            </a:r>
            <a:r>
              <a:rPr lang="en-US" altLang="zh-TW" dirty="0" smtClean="0">
                <a:solidFill>
                  <a:srgbClr val="FF0000"/>
                </a:solidFill>
              </a:rPr>
              <a:t>IU/kg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/>
              <a:t>當</a:t>
            </a:r>
            <a:r>
              <a:rPr lang="zh-TW" altLang="zh-TW" dirty="0"/>
              <a:t>進行全部傷口浸潤注射後，尚有剩餘免疫球蛋白製劑時，應將其注射</a:t>
            </a:r>
            <a:r>
              <a:rPr lang="zh-TW" altLang="zh-TW" dirty="0" smtClean="0"/>
              <a:t>到</a:t>
            </a:r>
            <a:r>
              <a:rPr lang="zh-TW" altLang="zh-TW" dirty="0"/>
              <a:t>最接近患肢同側的深部肌肉</a:t>
            </a:r>
            <a:r>
              <a:rPr lang="zh-TW" altLang="zh-TW" dirty="0" smtClean="0"/>
              <a:t>，</a:t>
            </a:r>
            <a:r>
              <a:rPr lang="zh-TW" altLang="zh-TW" dirty="0"/>
              <a:t>以避免影響疫苗的</a:t>
            </a:r>
            <a:r>
              <a:rPr lang="zh-TW" altLang="zh-TW" dirty="0" smtClean="0"/>
              <a:t>效果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同時接種之疫苗則需接種於不同部位</a:t>
            </a:r>
            <a:r>
              <a:rPr lang="en-US" altLang="zh-TW" dirty="0" smtClean="0"/>
              <a:t>)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Arial" charset="0"/>
              </a:rPr>
              <a:t>RIG</a:t>
            </a:r>
            <a:r>
              <a:rPr lang="zh-TW" altLang="en-US" smtClean="0">
                <a:latin typeface="Arial" charset="0"/>
              </a:rPr>
              <a:t>使用注意事項</a:t>
            </a:r>
            <a:r>
              <a:rPr lang="en-US" altLang="zh-TW" smtClean="0">
                <a:latin typeface="Arial" charset="0"/>
              </a:rPr>
              <a:t>-2</a:t>
            </a:r>
            <a:endParaRPr lang="zh-TW" altLang="en-US" smtClean="0">
              <a:latin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傷口嚴重或有多處傷口（特別是幼兒），按常規劑量不足以浸潤注射傷口周圍時，可用</a:t>
            </a:r>
            <a:r>
              <a:rPr lang="zh-TW" altLang="zh-TW" dirty="0" smtClean="0"/>
              <a:t>生理鹽水適當</a:t>
            </a:r>
            <a:r>
              <a:rPr lang="zh-TW" altLang="zh-TW" dirty="0"/>
              <a:t>稀釋</a:t>
            </a:r>
            <a:r>
              <a:rPr lang="en-US" altLang="zh-TW" dirty="0"/>
              <a:t>2</a:t>
            </a:r>
            <a:r>
              <a:rPr lang="zh-TW" altLang="zh-TW" dirty="0"/>
              <a:t>～</a:t>
            </a:r>
            <a:r>
              <a:rPr lang="en-US" altLang="zh-TW" dirty="0"/>
              <a:t>3 </a:t>
            </a:r>
            <a:r>
              <a:rPr lang="zh-TW" altLang="zh-TW" dirty="0"/>
              <a:t>倍，再進行浸潤注射 。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3200" dirty="0"/>
              <a:t>已接受暴露前預防接種或曾接受完整暴露後預防接種之民眾，不須</a:t>
            </a:r>
            <a:r>
              <a:rPr lang="zh-TW" altLang="zh-TW" sz="3200" dirty="0" smtClean="0"/>
              <a:t>給予</a:t>
            </a:r>
            <a:r>
              <a:rPr lang="en-US" altLang="zh-TW" sz="3200" dirty="0" smtClean="0"/>
              <a:t>RIG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/>
              <a:t>須</a:t>
            </a:r>
            <a:r>
              <a:rPr lang="zh-TW" altLang="en-US" sz="3200" dirty="0" smtClean="0"/>
              <a:t>注意</a:t>
            </a:r>
            <a:r>
              <a:rPr lang="en-US" altLang="zh-TW" sz="3200" dirty="0" smtClean="0"/>
              <a:t>RIG</a:t>
            </a:r>
            <a:r>
              <a:rPr lang="zh-TW" altLang="en-US" sz="3200" dirty="0" smtClean="0"/>
              <a:t>可能</a:t>
            </a:r>
            <a:r>
              <a:rPr lang="zh-TW" altLang="en-US" sz="3200" dirty="0"/>
              <a:t>引起之過敏</a:t>
            </a:r>
            <a:r>
              <a:rPr lang="zh-TW" altLang="en-US" sz="3200" dirty="0" smtClean="0"/>
              <a:t>反應，然而</a:t>
            </a:r>
            <a:r>
              <a:rPr lang="zh-TW" altLang="zh-TW" sz="3200" dirty="0" smtClean="0"/>
              <a:t>世界</a:t>
            </a:r>
            <a:r>
              <a:rPr lang="zh-TW" altLang="zh-TW" sz="3200" dirty="0"/>
              <a:t>衛生組織並不建議接種前進行皮膚敏感性測試，因為無法依此結果判斷是否有過敏反應發生之可能性。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sz="3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Arial" charset="0"/>
              </a:rPr>
              <a:t>HRIG</a:t>
            </a:r>
            <a:r>
              <a:rPr lang="zh-TW" altLang="en-US" smtClean="0">
                <a:latin typeface="Arial" charset="0"/>
              </a:rPr>
              <a:t> 與</a:t>
            </a:r>
            <a:r>
              <a:rPr lang="en-US" altLang="zh-TW" smtClean="0">
                <a:latin typeface="Arial" charset="0"/>
              </a:rPr>
              <a:t> puriﬁed ERIG</a:t>
            </a:r>
            <a:r>
              <a:rPr lang="zh-TW" altLang="en-US" smtClean="0">
                <a:latin typeface="Arial" charset="0"/>
              </a:rPr>
              <a:t>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71550" y="1484313"/>
          <a:ext cx="6840538" cy="4997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224"/>
                <a:gridCol w="2765646"/>
                <a:gridCol w="3105889"/>
              </a:tblGrid>
              <a:tr h="242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品項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人類狂犬病免疫球蛋白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(HRIG)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經純化馬狂犬病免疫球蛋白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(pERIG)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商品名稱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Hyperrab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Favirab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劑量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20 IU/kg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40 IU/kg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IU/ml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150 IU/ml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200 IU/ml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禁忌症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無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已知對馬蛋白過敏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5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副作用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可能出現接種部位疼痛及輕微的發燒；於免疫球蛋白缺乏患者身上重複接種可能會造成過敏反應。極少數可能有急性神經血管性水腫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(angioneurotic edema)</a:t>
                      </a: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、皮疹、腎病症候群、過敏性休克等嚴重不良反應。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 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副作用發作機率小於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10%</a:t>
                      </a: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：立即的過敏反應包含低血壓、呼吸喘或尋麻疹。極少數人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(</a:t>
                      </a: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小於萬分之一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)</a:t>
                      </a: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可能有嚴重反應如神經血管性水腫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(angioneurotic edema)</a:t>
                      </a: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或過敏性休克。延遲性的過敏反應可能在</a:t>
                      </a:r>
                      <a:r>
                        <a:rPr lang="en-US" sz="1600" kern="100" baseline="0">
                          <a:effectLst/>
                          <a:ea typeface="標楷體" pitchFamily="65" charset="-120"/>
                        </a:rPr>
                        <a:t>6</a:t>
                      </a: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天後發生，包含發燒、皮膚癢、紅疹、尋麻疹、淋巴結腫大及關節疼痛。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>
                          <a:effectLst/>
                          <a:ea typeface="標楷體" pitchFamily="65" charset="-120"/>
                        </a:rPr>
                        <a:t>注意事項</a:t>
                      </a:r>
                      <a:endParaRPr lang="zh-TW" sz="1600" kern="1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100" baseline="0" dirty="0">
                          <a:effectLst/>
                          <a:ea typeface="標楷體" pitchFamily="65" charset="-120"/>
                        </a:rPr>
                        <a:t>應在有急救設備之醫療院所執行，其餘詳見仿單說明。</a:t>
                      </a:r>
                      <a:endParaRPr lang="zh-TW" sz="1600" kern="1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狂犬病疫苗使用注意事項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sz="3200" dirty="0"/>
              <a:t>疫苗最好於三角肌部位以肌肉注射方式接種。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若與單量的免疫球蛋白同時接種，必須在不同之部位注射。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完整的暴露後疫苗共</a:t>
            </a:r>
            <a:r>
              <a:rPr lang="en-US" altLang="zh-TW" dirty="0"/>
              <a:t>5</a:t>
            </a:r>
            <a:r>
              <a:rPr lang="zh-TW" altLang="zh-TW" dirty="0"/>
              <a:t>劑，接種時程為第</a:t>
            </a:r>
            <a:r>
              <a:rPr lang="en-US" altLang="zh-TW" dirty="0"/>
              <a:t>0</a:t>
            </a:r>
            <a:r>
              <a:rPr lang="zh-TW" altLang="zh-TW" dirty="0"/>
              <a:t>天</a:t>
            </a:r>
            <a:r>
              <a:rPr lang="en-US" altLang="zh-TW" dirty="0"/>
              <a:t>(</a:t>
            </a:r>
            <a:r>
              <a:rPr lang="zh-TW" altLang="zh-TW" dirty="0"/>
              <a:t>接種第一劑當天為第</a:t>
            </a:r>
            <a:r>
              <a:rPr lang="en-US" altLang="zh-TW" dirty="0"/>
              <a:t>0</a:t>
            </a:r>
            <a:r>
              <a:rPr lang="zh-TW" altLang="zh-TW" dirty="0"/>
              <a:t>天</a:t>
            </a:r>
            <a:r>
              <a:rPr lang="en-US" altLang="zh-TW" dirty="0"/>
              <a:t>)</a:t>
            </a:r>
            <a:r>
              <a:rPr lang="zh-TW" altLang="zh-TW" dirty="0"/>
              <a:t>，及第</a:t>
            </a:r>
            <a:r>
              <a:rPr lang="en-US" altLang="zh-TW" dirty="0"/>
              <a:t>3</a:t>
            </a:r>
            <a:r>
              <a:rPr lang="zh-TW" altLang="zh-TW" dirty="0"/>
              <a:t>、</a:t>
            </a:r>
            <a:r>
              <a:rPr lang="en-US" altLang="zh-TW" dirty="0"/>
              <a:t>7</a:t>
            </a:r>
            <a:r>
              <a:rPr lang="zh-TW" altLang="zh-TW" dirty="0"/>
              <a:t>、</a:t>
            </a:r>
            <a:r>
              <a:rPr lang="en-US" altLang="zh-TW" dirty="0"/>
              <a:t>14 </a:t>
            </a:r>
            <a:r>
              <a:rPr lang="zh-TW" altLang="zh-TW" dirty="0"/>
              <a:t>及</a:t>
            </a:r>
            <a:r>
              <a:rPr lang="en-US" altLang="zh-TW" dirty="0"/>
              <a:t>28 </a:t>
            </a:r>
            <a:r>
              <a:rPr lang="zh-TW" altLang="zh-TW" dirty="0"/>
              <a:t>天施行，懷孕婦女或小孩仍可使用此疫苗。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已接受暴露前預防接種或曾接受完整暴露後預防接種之</a:t>
            </a:r>
            <a:r>
              <a:rPr lang="zh-TW" altLang="zh-TW" dirty="0" smtClean="0"/>
              <a:t>民眾</a:t>
            </a:r>
            <a:r>
              <a:rPr lang="en-US" altLang="zh-TW" dirty="0" smtClean="0"/>
              <a:t>(</a:t>
            </a:r>
            <a:r>
              <a:rPr lang="zh-TW" altLang="en-US" dirty="0" smtClean="0"/>
              <a:t>免疫</a:t>
            </a:r>
            <a:r>
              <a:rPr lang="zh-TW" altLang="en-US" dirty="0"/>
              <a:t>功能不全者除外</a:t>
            </a:r>
            <a:r>
              <a:rPr lang="en-US" altLang="zh-TW" dirty="0"/>
              <a:t>)</a:t>
            </a:r>
            <a:r>
              <a:rPr lang="zh-TW" altLang="zh-TW" dirty="0" smtClean="0"/>
              <a:t>，</a:t>
            </a:r>
            <a:r>
              <a:rPr lang="zh-TW" altLang="zh-TW" dirty="0"/>
              <a:t>只須接種</a:t>
            </a:r>
            <a:r>
              <a:rPr lang="en-US" altLang="zh-TW" dirty="0"/>
              <a:t>2</a:t>
            </a:r>
            <a:r>
              <a:rPr lang="zh-TW" altLang="zh-TW" dirty="0"/>
              <a:t>劑疫苗，於第</a:t>
            </a:r>
            <a:r>
              <a:rPr lang="en-US" altLang="zh-TW" dirty="0"/>
              <a:t>0</a:t>
            </a:r>
            <a:r>
              <a:rPr lang="zh-TW" altLang="zh-TW" dirty="0"/>
              <a:t>、</a:t>
            </a:r>
            <a:r>
              <a:rPr lang="en-US" altLang="zh-TW" dirty="0"/>
              <a:t>3</a:t>
            </a:r>
            <a:r>
              <a:rPr lang="zh-TW" altLang="zh-TW" dirty="0"/>
              <a:t>天各施打一劑疫苗。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接種後注意事項</a:t>
            </a:r>
            <a:r>
              <a:rPr lang="en-US" altLang="zh-TW" smtClean="0">
                <a:latin typeface="Arial" charset="0"/>
              </a:rPr>
              <a:t>-1</a:t>
            </a:r>
            <a:endParaRPr lang="zh-TW" altLang="en-US" smtClean="0">
              <a:latin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與其他藥品一樣，接種狂犬病疫苗</a:t>
            </a:r>
            <a:r>
              <a:rPr lang="zh-TW" altLang="zh-TW" dirty="0" smtClean="0"/>
              <a:t>或</a:t>
            </a:r>
            <a:r>
              <a:rPr lang="zh-TW" altLang="en-US" dirty="0" smtClean="0"/>
              <a:t>免疫球蛋白</a:t>
            </a:r>
            <a:r>
              <a:rPr lang="zh-TW" altLang="zh-TW" dirty="0" smtClean="0"/>
              <a:t>後</a:t>
            </a:r>
            <a:r>
              <a:rPr lang="zh-TW" altLang="zh-TW" dirty="0"/>
              <a:t>，可能會有注射部位酸痛、紅腫、搔癢等局部反應，少數人可能出現全身性反應，包括頭痛、頭暈、噁心、肌肉酸痛、發燒、蕁麻疹等，一般症狀輕微且為自限性，多半在</a:t>
            </a:r>
            <a:r>
              <a:rPr lang="en-US" altLang="zh-TW" dirty="0"/>
              <a:t>1</a:t>
            </a:r>
            <a:r>
              <a:rPr lang="zh-TW" altLang="zh-TW" dirty="0"/>
              <a:t>至</a:t>
            </a:r>
            <a:r>
              <a:rPr lang="en-US" altLang="zh-TW" dirty="0"/>
              <a:t>2</a:t>
            </a:r>
            <a:r>
              <a:rPr lang="zh-TW" altLang="zh-TW" dirty="0"/>
              <a:t>天內康復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/>
              <a:t>罕見的立即型過敏反應、甚至過敏性休克等副作用極少發生，若不幸發生，通常於注射後幾分鐘至幾小時內即出現症狀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/>
              <a:t>極</a:t>
            </a:r>
            <a:r>
              <a:rPr lang="zh-TW" altLang="zh-TW" dirty="0"/>
              <a:t>少數接種者在注射狂犬病疫苗後，可能引發包括</a:t>
            </a:r>
            <a:r>
              <a:rPr lang="en-US" altLang="zh-TW" dirty="0" err="1"/>
              <a:t>Guillain</a:t>
            </a:r>
            <a:r>
              <a:rPr lang="en-US" altLang="zh-TW" dirty="0"/>
              <a:t>-Barr</a:t>
            </a:r>
            <a:r>
              <a:rPr lang="zh-TW" altLang="zh-TW" dirty="0"/>
              <a:t>é症候群在內的罕見神經系統不良反應，惟發生的機率極低，如果真的發生，多數病患在治療後也能完全康復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zh-TW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接種後注意事項</a:t>
            </a:r>
            <a:r>
              <a:rPr lang="en-US" altLang="zh-TW" smtClean="0">
                <a:latin typeface="Arial" charset="0"/>
              </a:rPr>
              <a:t>-2</a:t>
            </a:r>
            <a:endParaRPr lang="zh-TW" altLang="en-US" smtClean="0">
              <a:latin typeface="Arial" charset="0"/>
            </a:endParaRPr>
          </a:p>
        </p:txBody>
      </p:sp>
      <p:sp>
        <p:nvSpPr>
          <p:cNvPr id="1095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Arial" charset="0"/>
              </a:rPr>
              <a:t>為了能在罕見的立即型過敏反應或過敏性休克事件發生後，能立即進行醫療處置，注射狂犬病疫苗或免疫球蛋白後，應讓病患於提供注射單位或附近稍做休息，並觀察至少</a:t>
            </a:r>
            <a:r>
              <a:rPr lang="en-US" altLang="zh-TW" smtClean="0">
                <a:latin typeface="Arial" charset="0"/>
              </a:rPr>
              <a:t>30</a:t>
            </a:r>
            <a:r>
              <a:rPr lang="zh-TW" altLang="zh-TW" smtClean="0">
                <a:latin typeface="Arial" charset="0"/>
              </a:rPr>
              <a:t>分鐘以上，待無不適後再離開。</a:t>
            </a:r>
          </a:p>
          <a:p>
            <a:r>
              <a:rPr lang="zh-TW" altLang="zh-TW" smtClean="0">
                <a:latin typeface="Arial" charset="0"/>
              </a:rPr>
              <a:t>如遇</a:t>
            </a:r>
            <a:r>
              <a:rPr lang="zh-TW" altLang="en-US" smtClean="0">
                <a:latin typeface="Arial" charset="0"/>
              </a:rPr>
              <a:t>接種後</a:t>
            </a:r>
            <a:r>
              <a:rPr lang="zh-TW" altLang="zh-TW" smtClean="0">
                <a:latin typeface="Arial" charset="0"/>
              </a:rPr>
              <a:t>發生嚴重不良事件之個案時，應立即填列嚴重不良事件通報單，同時通報衛生局並副知疾病管制</a:t>
            </a:r>
            <a:r>
              <a:rPr lang="zh-TW" altLang="en-US" smtClean="0">
                <a:latin typeface="Arial" charset="0"/>
              </a:rPr>
              <a:t>署</a:t>
            </a:r>
            <a:r>
              <a:rPr lang="zh-TW" altLang="zh-TW" smtClean="0">
                <a:latin typeface="Arial" charset="0"/>
              </a:rPr>
              <a:t>。</a:t>
            </a:r>
          </a:p>
          <a:p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 txBox="1">
            <a:spLocks noChangeArrowheads="1"/>
          </p:cNvSpPr>
          <p:nvPr/>
        </p:nvSpPr>
        <p:spPr bwMode="auto">
          <a:xfrm>
            <a:off x="558800" y="765175"/>
            <a:ext cx="8261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3200" b="1">
                <a:ea typeface="標楷體" pitchFamily="65" charset="-120"/>
              </a:rPr>
              <a:t>動</a:t>
            </a:r>
            <a:r>
              <a:rPr lang="zh-TW" altLang="en-US" sz="3200" b="1">
                <a:ea typeface="標楷體" pitchFamily="65" charset="-120"/>
              </a:rPr>
              <a:t>物抓咬傷狂犬病疫苗</a:t>
            </a:r>
            <a:r>
              <a:rPr lang="en-US" altLang="zh-TW" sz="3200" b="1">
                <a:ea typeface="標楷體" pitchFamily="65" charset="-120"/>
              </a:rPr>
              <a:t>/HRIG</a:t>
            </a:r>
            <a:r>
              <a:rPr lang="zh-TW" altLang="en-US" sz="3200" b="1">
                <a:ea typeface="標楷體" pitchFamily="65" charset="-120"/>
              </a:rPr>
              <a:t>申請核可情形</a:t>
            </a:r>
            <a:endParaRPr lang="en-US" altLang="zh-TW" sz="3200" b="1">
              <a:ea typeface="標楷體" pitchFamily="65" charset="-120"/>
            </a:endParaRPr>
          </a:p>
        </p:txBody>
      </p:sp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468313" y="5445125"/>
            <a:ext cx="4249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資料期間</a:t>
            </a:r>
            <a:r>
              <a:rPr lang="en-US" altLang="zh-TW" sz="1400">
                <a:ea typeface="標楷體" pitchFamily="65" charset="-120"/>
                <a:cs typeface="Times New Roman" pitchFamily="18" charset="0"/>
              </a:rPr>
              <a:t>2013/7/21-8/15  3:00 PM</a:t>
            </a:r>
          </a:p>
        </p:txBody>
      </p:sp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4500563" y="1758950"/>
            <a:ext cx="4249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1400">
                <a:ea typeface="標楷體" pitchFamily="65" charset="-120"/>
                <a:cs typeface="Times New Roman" pitchFamily="18" charset="0"/>
              </a:rPr>
              <a:t>製表日期：</a:t>
            </a:r>
            <a:r>
              <a:rPr lang="en-US" altLang="zh-TW" sz="1400">
                <a:ea typeface="標楷體" pitchFamily="65" charset="-120"/>
                <a:cs typeface="Times New Roman" pitchFamily="18" charset="0"/>
              </a:rPr>
              <a:t>2013/8/15 </a:t>
            </a:r>
          </a:p>
        </p:txBody>
      </p:sp>
      <p:pic>
        <p:nvPicPr>
          <p:cNvPr id="110596" name="Picture 6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323850" y="2381250"/>
            <a:ext cx="85852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3"/>
          <p:cNvSpPr txBox="1">
            <a:spLocks noChangeArrowheads="1"/>
          </p:cNvSpPr>
          <p:nvPr/>
        </p:nvSpPr>
        <p:spPr bwMode="auto">
          <a:xfrm>
            <a:off x="36513" y="6921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200" b="1">
                <a:ea typeface="標楷體" pitchFamily="65" charset="-120"/>
              </a:rPr>
              <a:t>動物抓咬傷申請狂犬病疫苗統計</a:t>
            </a:r>
            <a:endParaRPr lang="zh-TW" altLang="en-US" sz="3200" b="1">
              <a:ea typeface="標楷體" pitchFamily="65" charset="-120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684213" y="6219825"/>
            <a:ext cx="4249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資料期間</a:t>
            </a:r>
            <a:r>
              <a:rPr lang="en-US" altLang="zh-TW" sz="1400">
                <a:ea typeface="標楷體" pitchFamily="65" charset="-120"/>
                <a:cs typeface="Times New Roman" pitchFamily="18" charset="0"/>
              </a:rPr>
              <a:t>2013/7/21-8/15 3:00 PM</a:t>
            </a:r>
          </a:p>
        </p:txBody>
      </p:sp>
      <p:pic>
        <p:nvPicPr>
          <p:cNvPr id="1126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1052513"/>
            <a:ext cx="8926512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標題 1"/>
          <p:cNvSpPr>
            <a:spLocks noGrp="1"/>
          </p:cNvSpPr>
          <p:nvPr>
            <p:ph type="title"/>
          </p:nvPr>
        </p:nvSpPr>
        <p:spPr>
          <a:xfrm>
            <a:off x="468313" y="371475"/>
            <a:ext cx="8229600" cy="796925"/>
          </a:xfrm>
        </p:spPr>
        <p:txBody>
          <a:bodyPr/>
          <a:lstStyle/>
          <a:p>
            <a:r>
              <a:rPr lang="zh-TW" altLang="en-US" sz="3200" b="1" smtClean="0">
                <a:latin typeface="Arial" charset="0"/>
                <a:cs typeface="Arial" charset="0"/>
              </a:rPr>
              <a:t>給予疫苗個案暴露動物種類統計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835150" y="6227763"/>
            <a:ext cx="6121400" cy="296862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1200" smtClean="0">
                <a:cs typeface="Arial" charset="0"/>
              </a:rPr>
              <a:t>備註：</a:t>
            </a:r>
            <a:r>
              <a:rPr lang="en-US" altLang="zh-TW" sz="1200" smtClean="0">
                <a:cs typeface="Arial" charset="0"/>
              </a:rPr>
              <a:t> </a:t>
            </a:r>
            <a:r>
              <a:rPr lang="zh-TW" altLang="en-US" sz="1200" smtClean="0">
                <a:cs typeface="Arial" charset="0"/>
              </a:rPr>
              <a:t>不含境外咬傷</a:t>
            </a:r>
            <a:r>
              <a:rPr lang="en-US" altLang="zh-TW" sz="1200" smtClean="0">
                <a:cs typeface="Arial" charset="0"/>
              </a:rPr>
              <a:t>18</a:t>
            </a:r>
            <a:r>
              <a:rPr lang="zh-TW" altLang="en-US" sz="1200" smtClean="0">
                <a:cs typeface="Arial" charset="0"/>
              </a:rPr>
              <a:t>例。</a:t>
            </a:r>
            <a:r>
              <a:rPr lang="zh-TW" altLang="zh-TW" sz="1200" smtClean="0">
                <a:cs typeface="Arial" charset="0"/>
              </a:rPr>
              <a:t>括弧內為今日新增案件數。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TW" altLang="en-US" sz="1000" smtClean="0">
              <a:cs typeface="Arial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1000" smtClean="0">
                <a:cs typeface="Arial" charset="0"/>
              </a:rPr>
              <a:t> </a:t>
            </a:r>
          </a:p>
        </p:txBody>
      </p:sp>
      <p:sp>
        <p:nvSpPr>
          <p:cNvPr id="114691" name="文字方塊 3"/>
          <p:cNvSpPr txBox="1">
            <a:spLocks noChangeArrowheads="1"/>
          </p:cNvSpPr>
          <p:nvPr/>
        </p:nvSpPr>
        <p:spPr bwMode="auto">
          <a:xfrm>
            <a:off x="9525" y="6491288"/>
            <a:ext cx="428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ea typeface="標楷體" pitchFamily="65" charset="-120"/>
                <a:cs typeface="Arial" charset="0"/>
              </a:rPr>
              <a:t>資料統計期間：</a:t>
            </a:r>
            <a:r>
              <a:rPr lang="en-US" altLang="zh-TW" b="1">
                <a:ea typeface="標楷體" pitchFamily="65" charset="-120"/>
                <a:cs typeface="Arial" charset="0"/>
              </a:rPr>
              <a:t>2013/7/21-8/15</a:t>
            </a:r>
            <a:r>
              <a:rPr lang="zh-TW" altLang="en-US" b="1">
                <a:ea typeface="標楷體" pitchFamily="65" charset="-120"/>
                <a:cs typeface="Arial" charset="0"/>
              </a:rPr>
              <a:t>  </a:t>
            </a:r>
            <a:r>
              <a:rPr lang="en-US" altLang="zh-TW" b="1">
                <a:ea typeface="標楷體" pitchFamily="65" charset="-120"/>
                <a:cs typeface="Arial" charset="0"/>
              </a:rPr>
              <a:t>3:00PM</a:t>
            </a:r>
          </a:p>
        </p:txBody>
      </p:sp>
      <p:pic>
        <p:nvPicPr>
          <p:cNvPr id="1146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016000"/>
            <a:ext cx="4757738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>
                <a:latin typeface="Arial" charset="0"/>
              </a:rPr>
              <a:t>感染途徑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679950"/>
          </a:xfrm>
        </p:spPr>
        <p:txBody>
          <a:bodyPr/>
          <a:lstStyle/>
          <a:p>
            <a:pPr algn="just"/>
            <a:r>
              <a:rPr lang="zh-TW" altLang="en-US" sz="2800" smtClean="0">
                <a:latin typeface="Arial" charset="0"/>
              </a:rPr>
              <a:t>經患有狂犬病之動物咬傷：唾液中含有病毒，可經由抓、</a:t>
            </a:r>
            <a:r>
              <a:rPr lang="zh-TW" altLang="en-US" sz="2800" smtClean="0">
                <a:latin typeface="標楷體" pitchFamily="65" charset="-120"/>
              </a:rPr>
              <a:t>咬</a:t>
            </a:r>
            <a:r>
              <a:rPr lang="en-US" altLang="zh-TW" sz="2800" smtClean="0">
                <a:latin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</a:rPr>
              <a:t>或經由皮膚傷口、黏膜</a:t>
            </a:r>
            <a:r>
              <a:rPr lang="en-US" altLang="zh-TW" sz="2800" smtClean="0">
                <a:latin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</a:rPr>
              <a:t>而進入人體。</a:t>
            </a:r>
          </a:p>
          <a:p>
            <a:pPr algn="just"/>
            <a:r>
              <a:rPr lang="zh-TW" altLang="en-US" sz="2800" smtClean="0">
                <a:latin typeface="標楷體" pitchFamily="65" charset="-120"/>
              </a:rPr>
              <a:t>非經動物咬傷的感染：在蝙蝠山洞內吸入病毒顆粒、實驗中吸入霧氣或經患者之器官移植而受到感染。</a:t>
            </a:r>
          </a:p>
          <a:p>
            <a:pPr algn="just"/>
            <a:r>
              <a:rPr lang="zh-TW" altLang="en-US" sz="2800" smtClean="0">
                <a:latin typeface="標楷體" pitchFamily="65" charset="-120"/>
              </a:rPr>
              <a:t>人與人之間的直接傳染，至今尚無病例報告。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b="1" smtClean="0"/>
              <a:t>謝謝聆聽</a:t>
            </a:r>
          </a:p>
        </p:txBody>
      </p:sp>
      <p:sp>
        <p:nvSpPr>
          <p:cNvPr id="115714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最新狂犬病疫情及相關指引</a:t>
            </a:r>
            <a:endParaRPr lang="en-US" altLang="zh-TW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請至疾病管制署狂犬病專區查詢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致病機轉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5370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smtClean="0">
                <a:latin typeface="標楷體" pitchFamily="65" charset="-120"/>
              </a:rPr>
              <a:t>狂犬病病毒經上述傳染途徑進入人體後。</a:t>
            </a:r>
          </a:p>
          <a:p>
            <a:pPr>
              <a:spcBef>
                <a:spcPct val="0"/>
              </a:spcBef>
            </a:pPr>
            <a:r>
              <a:rPr lang="zh-TW" altLang="en-US" smtClean="0">
                <a:latin typeface="標楷體" pitchFamily="65" charset="-120"/>
              </a:rPr>
              <a:t>病毒在被咬的肌肉處複製，侵入末稍神經後，以向心性的方向到達中樞神經系統，在腦及脊髓發育增殖而出現典型症狀。</a:t>
            </a:r>
          </a:p>
          <a:p>
            <a:pPr>
              <a:spcBef>
                <a:spcPct val="0"/>
              </a:spcBef>
            </a:pPr>
            <a:r>
              <a:rPr lang="zh-TW" altLang="en-US" smtClean="0">
                <a:latin typeface="標楷體" pitchFamily="65" charset="-120"/>
              </a:rPr>
              <a:t>病毒一旦感染在腦部大量複製後，就會順著神經往下跑到各種富含神經的器官、眼睛、唾液腺，並由該處傳播。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pic>
        <p:nvPicPr>
          <p:cNvPr id="26626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4288" y="20638"/>
            <a:ext cx="8123238" cy="6072187"/>
          </a:xfrm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643438" y="6577013"/>
            <a:ext cx="4386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>
                <a:latin typeface="Times New Roman" pitchFamily="18" charset="0"/>
              </a:rPr>
              <a:t>圖片來源</a:t>
            </a:r>
            <a:r>
              <a:rPr lang="en-US" altLang="zh-TW" sz="1200">
                <a:latin typeface="Times New Roman" pitchFamily="18" charset="0"/>
              </a:rPr>
              <a:t>:  University of  South Carolina  School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Arial" charset="0"/>
              </a:rPr>
              <a:t>潛伏期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smtClean="0">
                <a:latin typeface="Arial" charset="0"/>
              </a:rPr>
              <a:t>人的潛伏期一般為</a:t>
            </a: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</a:rPr>
              <a:t>3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～</a:t>
            </a: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</a:rPr>
              <a:t>8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週，偶而短於數天或可長達數年。</a:t>
            </a:r>
          </a:p>
          <a:p>
            <a:pPr>
              <a:spcBef>
                <a:spcPct val="0"/>
              </a:spcBef>
            </a:pPr>
            <a:r>
              <a:rPr lang="zh-TW" altLang="en-US" smtClean="0">
                <a:latin typeface="Arial" charset="0"/>
              </a:rPr>
              <a:t>潛伏期的長短，</a:t>
            </a:r>
            <a:r>
              <a:rPr lang="zh-TW" altLang="en-US" smtClean="0">
                <a:latin typeface="標楷體" pitchFamily="65" charset="-120"/>
              </a:rPr>
              <a:t>視傷口嚴重程度、傷口部位神經分佈的多寡或與腦的距離、病毒株別、病毒量、衣服的保護程度及其他因素等而定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4959</Words>
  <Application>Microsoft Office PowerPoint</Application>
  <PresentationFormat>On-screen Show (4:3)</PresentationFormat>
  <Paragraphs>435</Paragraphs>
  <Slides>60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8" baseType="lpstr">
      <vt:lpstr>Calibri</vt:lpstr>
      <vt:lpstr>新細明體</vt:lpstr>
      <vt:lpstr>Arial</vt:lpstr>
      <vt:lpstr>標楷體</vt:lpstr>
      <vt:lpstr>Times New Roman</vt:lpstr>
      <vt:lpstr>雅真標準楷書</vt:lpstr>
      <vt:lpstr>Wingdings</vt:lpstr>
      <vt:lpstr>Office 佈景主題</vt:lpstr>
      <vt:lpstr>狂犬病</vt:lpstr>
      <vt:lpstr>報告大綱</vt:lpstr>
      <vt:lpstr>疾病介紹</vt:lpstr>
      <vt:lpstr>致命的病毒感染</vt:lpstr>
      <vt:lpstr>狂犬病</vt:lpstr>
      <vt:lpstr>感染途徑</vt:lpstr>
      <vt:lpstr>致病機轉</vt:lpstr>
      <vt:lpstr>投影片 8</vt:lpstr>
      <vt:lpstr>潛伏期</vt:lpstr>
      <vt:lpstr>可傳染期</vt:lpstr>
      <vt:lpstr>感受性及抵抗力</vt:lpstr>
      <vt:lpstr>傳染窩</vt:lpstr>
      <vt:lpstr>犬之臨床症狀</vt:lpstr>
      <vt:lpstr>貓之臨床症狀</vt:lpstr>
      <vt:lpstr>流行病學</vt:lpstr>
      <vt:lpstr>投影片 16</vt:lpstr>
      <vt:lpstr>投影片 17</vt:lpstr>
      <vt:lpstr>台灣狂犬病疫情回顧</vt:lpstr>
      <vt:lpstr>投影片 19</vt:lpstr>
      <vt:lpstr>台灣狂犬病本土病例</vt:lpstr>
      <vt:lpstr>投影片 21</vt:lpstr>
      <vt:lpstr>投影片 22</vt:lpstr>
      <vt:lpstr>臨床表現</vt:lpstr>
      <vt:lpstr>人類狂犬病病程</vt:lpstr>
      <vt:lpstr>前驅期</vt:lpstr>
      <vt:lpstr>急性神經期 ‒狂症型</vt:lpstr>
      <vt:lpstr>急性神經期 ‒麻痺型</vt:lpstr>
      <vt:lpstr>昏迷期</vt:lpstr>
      <vt:lpstr>投影片 29</vt:lpstr>
      <vt:lpstr>治療與預後</vt:lpstr>
      <vt:lpstr>感染控制措施</vt:lpstr>
      <vt:lpstr>法定傳染病通報作業</vt:lpstr>
      <vt:lpstr>法定傳染病規範</vt:lpstr>
      <vt:lpstr>病例通報定義</vt:lpstr>
      <vt:lpstr>臨床條件</vt:lpstr>
      <vt:lpstr>流行病學條件</vt:lpstr>
      <vt:lpstr>檢驗條件</vt:lpstr>
      <vt:lpstr>檢體採檢送驗</vt:lpstr>
      <vt:lpstr>疾病分類</vt:lpstr>
      <vt:lpstr>狂犬病防治措施</vt:lpstr>
      <vt:lpstr>如何預防狂犬病</vt:lpstr>
      <vt:lpstr>暴露前預防疫苗接種建議-1</vt:lpstr>
      <vt:lpstr>暴露前預防疫苗接種建議-2</vt:lpstr>
      <vt:lpstr>暴露後處理</vt:lpstr>
      <vt:lpstr>傷口處理</vt:lpstr>
      <vt:lpstr>暴露等級分級</vt:lpstr>
      <vt:lpstr>WHO 暴露後治療建議</vt:lpstr>
      <vt:lpstr>投影片 48</vt:lpstr>
      <vt:lpstr>國內狂犬病暴露後疫苗接種對象</vt:lpstr>
      <vt:lpstr>國內狂犬病暴露後免疫球蛋白接種對象</vt:lpstr>
      <vt:lpstr>RIG使用注意事項-1</vt:lpstr>
      <vt:lpstr>RIG使用注意事項-2</vt:lpstr>
      <vt:lpstr>HRIG 與 puriﬁed ERIG比較</vt:lpstr>
      <vt:lpstr>狂犬病疫苗使用注意事項</vt:lpstr>
      <vt:lpstr>接種後注意事項-1</vt:lpstr>
      <vt:lpstr>接種後注意事項-2</vt:lpstr>
      <vt:lpstr>投影片 57</vt:lpstr>
      <vt:lpstr>投影片 58</vt:lpstr>
      <vt:lpstr>給予疫苗個案暴露動物種類統計</vt:lpstr>
      <vt:lpstr>謝謝聆聽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</dc:title>
  <dc:creator>Valued Acer Customer</dc:creator>
  <cp:lastModifiedBy>CCY</cp:lastModifiedBy>
  <cp:revision>82</cp:revision>
  <cp:lastPrinted>2013-08-16T06:29:13Z</cp:lastPrinted>
  <dcterms:created xsi:type="dcterms:W3CDTF">2013-07-19T05:48:37Z</dcterms:created>
  <dcterms:modified xsi:type="dcterms:W3CDTF">2013-08-27T02:14:41Z</dcterms:modified>
</cp:coreProperties>
</file>